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305" r:id="rId3"/>
    <p:sldId id="336" r:id="rId4"/>
    <p:sldId id="349" r:id="rId5"/>
    <p:sldId id="309" r:id="rId6"/>
    <p:sldId id="338" r:id="rId7"/>
    <p:sldId id="307" r:id="rId8"/>
    <p:sldId id="308" r:id="rId9"/>
    <p:sldId id="311" r:id="rId10"/>
    <p:sldId id="312" r:id="rId11"/>
    <p:sldId id="314" r:id="rId12"/>
    <p:sldId id="327" r:id="rId13"/>
    <p:sldId id="256" r:id="rId14"/>
    <p:sldId id="313" r:id="rId15"/>
    <p:sldId id="259" r:id="rId16"/>
    <p:sldId id="316" r:id="rId17"/>
    <p:sldId id="264" r:id="rId18"/>
    <p:sldId id="319" r:id="rId19"/>
    <p:sldId id="271" r:id="rId20"/>
    <p:sldId id="337" r:id="rId21"/>
    <p:sldId id="330" r:id="rId22"/>
    <p:sldId id="331" r:id="rId23"/>
    <p:sldId id="269" r:id="rId24"/>
    <p:sldId id="322" r:id="rId25"/>
    <p:sldId id="276" r:id="rId26"/>
    <p:sldId id="324" r:id="rId27"/>
    <p:sldId id="325" r:id="rId28"/>
    <p:sldId id="333" r:id="rId29"/>
    <p:sldId id="304" r:id="rId30"/>
    <p:sldId id="348" r:id="rId31"/>
    <p:sldId id="326" r:id="rId32"/>
    <p:sldId id="339" r:id="rId33"/>
    <p:sldId id="340" r:id="rId34"/>
    <p:sldId id="341" r:id="rId35"/>
    <p:sldId id="342" r:id="rId36"/>
    <p:sldId id="343" r:id="rId37"/>
    <p:sldId id="344" r:id="rId38"/>
    <p:sldId id="345" r:id="rId39"/>
    <p:sldId id="346" r:id="rId40"/>
    <p:sldId id="347"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orient="horz" pos="3984">
          <p15:clr>
            <a:srgbClr val="A4A3A4"/>
          </p15:clr>
        </p15:guide>
        <p15:guide id="3" orient="horz" pos="3312">
          <p15:clr>
            <a:srgbClr val="A4A3A4"/>
          </p15:clr>
        </p15:guide>
        <p15:guide id="4" pos="2880">
          <p15:clr>
            <a:srgbClr val="A4A3A4"/>
          </p15:clr>
        </p15:guide>
        <p15:guide id="5" pos="33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2773" autoAdjust="0"/>
  </p:normalViewPr>
  <p:slideViewPr>
    <p:cSldViewPr>
      <p:cViewPr varScale="1">
        <p:scale>
          <a:sx n="61" d="100"/>
          <a:sy n="61" d="100"/>
        </p:scale>
        <p:origin x="1034" y="43"/>
      </p:cViewPr>
      <p:guideLst>
        <p:guide orient="horz" pos="2064"/>
        <p:guide orient="horz" pos="3984"/>
        <p:guide orient="horz" pos="3312"/>
        <p:guide pos="2880"/>
        <p:guide pos="336"/>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5" d="100"/>
          <a:sy n="75" d="100"/>
        </p:scale>
        <p:origin x="129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70F1D0CB-5EC0-470E-A5F6-70F16CE4F21C}" type="datetimeFigureOut">
              <a:rPr lang="en-US" smtClean="0"/>
              <a:pPr/>
              <a:t>4/5/2017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54B174D7-88AA-4191-A81A-7785656CAB02}" type="slidenum">
              <a:rPr lang="en-US" smtClean="0"/>
              <a:pPr/>
              <a:t>‹#›</a:t>
            </a:fld>
            <a:endParaRPr lang="en-US" dirty="0"/>
          </a:p>
        </p:txBody>
      </p:sp>
    </p:spTree>
    <p:extLst>
      <p:ext uri="{BB962C8B-B14F-4D97-AF65-F5344CB8AC3E}">
        <p14:creationId xmlns:p14="http://schemas.microsoft.com/office/powerpoint/2010/main" val="340925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a:t>ESTIMATED TIME:  30 to 40 MINUTES, DEPENDING ON QUESTIONS ASKED, NOT INCLUDING SLIDES ON THE CONTROL TECHNIQUES.</a:t>
            </a:r>
          </a:p>
          <a:p>
            <a:endParaRPr lang="en-US" i="1" dirty="0"/>
          </a:p>
          <a:p>
            <a:r>
              <a:rPr lang="en-US" b="1" i="1" dirty="0"/>
              <a:t>OPTIONALLY, YOU CAN USE THE ADDITIONAL SLIDES ON TREATMENTS AT THE END OF THE PRESENTATION TO DISCUSS VARROA CONTROL TECHNIQUES.</a:t>
            </a:r>
          </a:p>
          <a:p>
            <a:endParaRPr lang="en-US" i="1" dirty="0"/>
          </a:p>
          <a:p>
            <a:r>
              <a:rPr lang="en-US" b="1" i="1" dirty="0"/>
              <a:t>IN THE SPEAKER NOTES, DIRECTIONS TO THE PRESENTER ARE IN BOLD AND ITALICS:</a:t>
            </a:r>
          </a:p>
          <a:p>
            <a:pPr marL="232909" indent="-232909">
              <a:buFont typeface="+mj-lt"/>
              <a:buAutoNum type="arabicPeriod"/>
            </a:pPr>
            <a:r>
              <a:rPr lang="en-US" sz="1100" i="1" dirty="0"/>
              <a:t>Add your name and affiliation to this title slide.</a:t>
            </a:r>
          </a:p>
          <a:p>
            <a:pPr marL="232909" indent="-232909">
              <a:buFont typeface="+mj-lt"/>
              <a:buAutoNum type="arabicPeriod"/>
            </a:pPr>
            <a:r>
              <a:rPr lang="en-US" sz="1100" i="1" dirty="0"/>
              <a:t>Before presenting, review the slides and speaker notes carefully.  It’s a good idea to print out the speaker notes version of this presentation as a reference.</a:t>
            </a:r>
          </a:p>
          <a:p>
            <a:pPr marL="232909" indent="-232909">
              <a:buFont typeface="+mj-lt"/>
              <a:buAutoNum type="arabicPeriod"/>
            </a:pPr>
            <a:r>
              <a:rPr lang="en-US" sz="1100" i="1" dirty="0"/>
              <a:t>Read the Tools for Varroa Management guide and watch the varroa videos from the Honey Bee Health Coalition.</a:t>
            </a:r>
          </a:p>
          <a:p>
            <a:pPr marL="698727" lvl="1" indent="-232909">
              <a:buFont typeface="Arial" pitchFamily="34" charset="0"/>
              <a:buChar char="•"/>
            </a:pPr>
            <a:r>
              <a:rPr lang="en-US" sz="1100" i="1" dirty="0"/>
              <a:t>If you have internet access, open a browser and go to the site www. honeybeehealthcoalition.org/varroa. There you can link to any of the videos that you may want to show.</a:t>
            </a:r>
          </a:p>
          <a:p>
            <a:pPr marL="232909" indent="-232909">
              <a:buFont typeface="+mj-lt"/>
              <a:buAutoNum type="arabicPeriod"/>
            </a:pPr>
            <a:r>
              <a:rPr lang="en-US" sz="1100" i="1" dirty="0"/>
              <a:t>Show this presentation in PowerPoint’s Slide Show mode. On several slides, clicking to advance reveals additional information.</a:t>
            </a:r>
          </a:p>
          <a:p>
            <a:pPr marL="232909" indent="-232909">
              <a:buFont typeface="+mj-lt"/>
              <a:buAutoNum type="arabicPeriod"/>
            </a:pPr>
            <a:r>
              <a:rPr lang="en-US" sz="1100" i="1" dirty="0"/>
              <a:t>The speaker notes on the final slide includes suggested ways to respond to some commonly-asked questions.</a:t>
            </a:r>
          </a:p>
          <a:p>
            <a:pPr marL="232909" indent="-232909">
              <a:buFont typeface="+mj-lt"/>
              <a:buAutoNum type="arabicPeriod"/>
            </a:pPr>
            <a:r>
              <a:rPr lang="en-US" sz="1100" i="1" dirty="0"/>
              <a:t>Consider printing out copies of slide 29 as a handout  for audience members.  It contains the link to the Tools for Varroa Management guide and directions to find the videos on YouTube.</a:t>
            </a:r>
          </a:p>
          <a:p>
            <a:pPr marL="232909" indent="-232909">
              <a:buFont typeface="+mj-lt"/>
              <a:buAutoNum type="arabicPeriod"/>
            </a:pPr>
            <a:r>
              <a:rPr lang="en-US" sz="1100" i="1" dirty="0"/>
              <a:t>If you decide to use slides 30 to 38 to discuss varroa control techniques, be sure to study the Tools for Varroa Management guide and videos so you are prepared to answer questions.</a:t>
            </a:r>
          </a:p>
          <a:p>
            <a:pPr marL="698727" lvl="1" indent="-232909"/>
            <a:endParaRPr lang="en-US" dirty="0"/>
          </a:p>
          <a:p>
            <a:pPr marL="232909" indent="-232909">
              <a:buFont typeface="+mj-lt"/>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1</a:t>
            </a:fld>
            <a:endParaRPr lang="en-US" dirty="0"/>
          </a:p>
        </p:txBody>
      </p:sp>
    </p:spTree>
    <p:extLst>
      <p:ext uri="{BB962C8B-B14F-4D97-AF65-F5344CB8AC3E}">
        <p14:creationId xmlns:p14="http://schemas.microsoft.com/office/powerpoint/2010/main" val="204269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exactly is a varroa mite?</a:t>
            </a:r>
          </a:p>
        </p:txBody>
      </p:sp>
      <p:sp>
        <p:nvSpPr>
          <p:cNvPr id="4" name="Slide Number Placeholder 3"/>
          <p:cNvSpPr>
            <a:spLocks noGrp="1"/>
          </p:cNvSpPr>
          <p:nvPr>
            <p:ph type="sldNum" sz="quarter" idx="10"/>
          </p:nvPr>
        </p:nvSpPr>
        <p:spPr/>
        <p:txBody>
          <a:bodyPr/>
          <a:lstStyle/>
          <a:p>
            <a:fld id="{54B174D7-88AA-4191-A81A-7785656CAB02}" type="slidenum">
              <a:rPr lang="en-US" smtClean="0"/>
              <a:pPr/>
              <a:t>10</a:t>
            </a:fld>
            <a:endParaRPr lang="en-US" dirty="0"/>
          </a:p>
        </p:txBody>
      </p:sp>
    </p:spTree>
    <p:extLst>
      <p:ext uri="{BB962C8B-B14F-4D97-AF65-F5344CB8AC3E}">
        <p14:creationId xmlns:p14="http://schemas.microsoft.com/office/powerpoint/2010/main" val="144279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varroa mite is an 8-legged relative of the honey bee.</a:t>
            </a:r>
            <a:r>
              <a:rPr lang="en-US" baseline="0" dirty="0"/>
              <a:t> It was originally on a Honey bee species, other than </a:t>
            </a:r>
            <a:r>
              <a:rPr lang="en-US" i="1" baseline="0" dirty="0"/>
              <a:t>Apis mellifera</a:t>
            </a:r>
            <a:r>
              <a:rPr lang="en-US" baseline="0" dirty="0"/>
              <a:t>, that lives in Asia. It transferred and quickly adapted to our western honey bee when the two species were maintained within the same apiaries, probably in the Philippines in the 1950 -60s. It was transferred accidently to Europe and South America and then entered the U.S. some time before 1987, when it was discovered in Wisconsin, in colonies moved to that state from Florida.  </a:t>
            </a:r>
          </a:p>
          <a:p>
            <a:endParaRPr lang="en-US" dirty="0"/>
          </a:p>
          <a:p>
            <a:r>
              <a:rPr lang="en-US" baseline="0" dirty="0"/>
              <a:t>Within a few months is was discovered in an additional 10 states and today is totally distributed in all 50 states. A strictly enforced quarantine helped keep it from spreading into Canada, but following discovery in New Brunswick (1989) it is now widely spread there. It is, in fact, in all beekeeping areas of the world, except Australia (as of 2016), and lives on all bee races and selections, including the Africanized bee of the Americas. </a:t>
            </a:r>
          </a:p>
          <a:p>
            <a:endParaRPr lang="en-US" dirty="0"/>
          </a:p>
          <a:p>
            <a:r>
              <a:rPr lang="en-US" baseline="0" dirty="0"/>
              <a:t>Living up to it scientific name, it causes premature aging of adults and a less efficient worker force and death of developing pupal brood; feeding on hosts results in transmission of, and in some instances enhancement of pathogenic viruses and other bee diseases, which may subsequently reach epidemic portions and kill entire colonies.</a:t>
            </a: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11</a:t>
            </a:fld>
            <a:endParaRPr lang="en-US" dirty="0"/>
          </a:p>
        </p:txBody>
      </p:sp>
    </p:spTree>
    <p:extLst>
      <p:ext uri="{BB962C8B-B14F-4D97-AF65-F5344CB8AC3E}">
        <p14:creationId xmlns:p14="http://schemas.microsoft.com/office/powerpoint/2010/main" val="81789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true statement?</a:t>
            </a:r>
          </a:p>
        </p:txBody>
      </p:sp>
      <p:sp>
        <p:nvSpPr>
          <p:cNvPr id="4" name="Slide Number Placeholder 3"/>
          <p:cNvSpPr>
            <a:spLocks noGrp="1"/>
          </p:cNvSpPr>
          <p:nvPr>
            <p:ph type="sldNum" sz="quarter" idx="10"/>
          </p:nvPr>
        </p:nvSpPr>
        <p:spPr/>
        <p:txBody>
          <a:bodyPr/>
          <a:lstStyle/>
          <a:p>
            <a:fld id="{54B174D7-88AA-4191-A81A-7785656CAB02}" type="slidenum">
              <a:rPr lang="en-US" smtClean="0"/>
              <a:pPr/>
              <a:t>12</a:t>
            </a:fld>
            <a:endParaRPr lang="en-US" dirty="0"/>
          </a:p>
        </p:txBody>
      </p:sp>
    </p:spTree>
    <p:extLst>
      <p:ext uri="{BB962C8B-B14F-4D97-AF65-F5344CB8AC3E}">
        <p14:creationId xmlns:p14="http://schemas.microsoft.com/office/powerpoint/2010/main" val="397712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The answer is </a:t>
            </a:r>
            <a:r>
              <a:rPr lang="en-US" b="1" dirty="0"/>
              <a:t>TRUE. </a:t>
            </a:r>
          </a:p>
          <a:p>
            <a:pPr defTabSz="931637">
              <a:defRPr/>
            </a:pPr>
            <a:endParaRPr lang="en-US" b="1" dirty="0"/>
          </a:p>
          <a:p>
            <a:pPr defTabSz="931637">
              <a:defRPr/>
            </a:pPr>
            <a:r>
              <a:rPr lang="en-US" dirty="0"/>
              <a:t>Mite populations, left unchecked, will grow rapidly.  Colonies managed by the beekeeper or those feral colonies existing in the wild are somehow found and infested by mites. Even if you have low mite levels today, your hives can be in danger in just a few months.</a:t>
            </a:r>
          </a:p>
          <a:p>
            <a:pPr defTabSz="931637">
              <a:defRPr/>
            </a:pPr>
            <a:endParaRPr lang="en-US" dirty="0"/>
          </a:p>
          <a:p>
            <a:pPr defTabSz="931637">
              <a:defRPr/>
            </a:pPr>
            <a:r>
              <a:rPr lang="en-US" dirty="0"/>
              <a:t>Doing nothing about varroa mites is not a practical option for most beekeepers. </a:t>
            </a:r>
            <a:r>
              <a:rPr lang="en-US" baseline="0" dirty="0"/>
              <a:t>The </a:t>
            </a:r>
            <a:r>
              <a:rPr lang="en-US" i="1" baseline="0" dirty="0"/>
              <a:t>Tools for Varroa Management </a:t>
            </a:r>
            <a:r>
              <a:rPr lang="en-US" baseline="0" dirty="0"/>
              <a:t>guide from the Honey Bee Health Coalition will help you to get to know varroa mites, determine numbers and how best to manage them.</a:t>
            </a:r>
          </a:p>
          <a:p>
            <a:pPr defTabSz="931637">
              <a:defRPr/>
            </a:pPr>
            <a:endParaRPr lang="en-US" dirty="0"/>
          </a:p>
          <a:p>
            <a:pPr defTabSz="931637">
              <a:defRPr/>
            </a:pPr>
            <a:endParaRPr lang="en-US" dirty="0"/>
          </a:p>
          <a:p>
            <a:pPr defTabSz="931637">
              <a:defRPr/>
            </a:pPr>
            <a:endParaRPr lang="en-US"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13</a:t>
            </a:fld>
            <a:endParaRPr lang="en-US" dirty="0"/>
          </a:p>
        </p:txBody>
      </p:sp>
    </p:spTree>
    <p:extLst>
      <p:ext uri="{BB962C8B-B14F-4D97-AF65-F5344CB8AC3E}">
        <p14:creationId xmlns:p14="http://schemas.microsoft.com/office/powerpoint/2010/main" val="1122200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Successful varroa control is ____________ </a:t>
            </a:r>
          </a:p>
        </p:txBody>
      </p:sp>
      <p:sp>
        <p:nvSpPr>
          <p:cNvPr id="4" name="Slide Number Placeholder 3"/>
          <p:cNvSpPr>
            <a:spLocks noGrp="1"/>
          </p:cNvSpPr>
          <p:nvPr>
            <p:ph type="sldNum" sz="quarter" idx="10"/>
          </p:nvPr>
        </p:nvSpPr>
        <p:spPr/>
        <p:txBody>
          <a:bodyPr/>
          <a:lstStyle/>
          <a:p>
            <a:fld id="{54B174D7-88AA-4191-A81A-7785656CAB0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Successful </a:t>
            </a:r>
            <a:r>
              <a:rPr lang="en-US" dirty="0" err="1"/>
              <a:t>varroa</a:t>
            </a:r>
            <a:r>
              <a:rPr lang="en-US" dirty="0"/>
              <a:t> control solutions are </a:t>
            </a:r>
            <a:r>
              <a:rPr lang="en-US" b="1" dirty="0"/>
              <a:t>PROACTIVE</a:t>
            </a:r>
            <a:r>
              <a:rPr lang="en-US" dirty="0"/>
              <a:t>. It is critical to control Varroa before the mites reach levels that threaten colony productivity and survival, rather than respond after the damage has occurred. </a:t>
            </a:r>
          </a:p>
          <a:p>
            <a:endParaRPr lang="en-US" dirty="0"/>
          </a:p>
          <a:p>
            <a:r>
              <a:rPr lang="en-US" b="1" dirty="0"/>
              <a:t>Integrated Pest Management (IPM) </a:t>
            </a:r>
            <a:r>
              <a:rPr lang="en-US" dirty="0"/>
              <a:t>combines regular sampling of mite levels with an array of control methods, and is the approach recommended by the Honey Bee Health Coalition.  We will talk more about IPM later in this presentation.</a:t>
            </a:r>
          </a:p>
        </p:txBody>
      </p:sp>
      <p:sp>
        <p:nvSpPr>
          <p:cNvPr id="4" name="Slide Number Placeholder 3"/>
          <p:cNvSpPr>
            <a:spLocks noGrp="1"/>
          </p:cNvSpPr>
          <p:nvPr>
            <p:ph type="sldNum" sz="quarter" idx="10"/>
          </p:nvPr>
        </p:nvSpPr>
        <p:spPr/>
        <p:txBody>
          <a:bodyPr/>
          <a:lstStyle/>
          <a:p>
            <a:fld id="{54B174D7-88AA-4191-A81A-7785656CAB0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Both beekeeping and mite management are seasonal. What are the four primary inter-related population phases of both honey bee host and parasitic mites? </a:t>
            </a:r>
          </a:p>
        </p:txBody>
      </p:sp>
      <p:sp>
        <p:nvSpPr>
          <p:cNvPr id="4" name="Slide Number Placeholder 3"/>
          <p:cNvSpPr>
            <a:spLocks noGrp="1"/>
          </p:cNvSpPr>
          <p:nvPr>
            <p:ph type="sldNum" sz="quarter" idx="10"/>
          </p:nvPr>
        </p:nvSpPr>
        <p:spPr/>
        <p:txBody>
          <a:bodyPr/>
          <a:lstStyle/>
          <a:p>
            <a:fld id="{54D3CC38-2690-4678-9B7C-36150342D03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NOTE</a:t>
            </a:r>
            <a:r>
              <a:rPr lang="en-US" b="1" i="1" baseline="0" dirty="0"/>
              <a:t> TO PRESENTER: CLICK TO REVEAL THE HIGHLIGHTS ON THIS SLIDE.</a:t>
            </a:r>
            <a:endParaRPr lang="en-US" b="1" i="1" dirty="0"/>
          </a:p>
          <a:p>
            <a:endParaRPr lang="en-US" dirty="0"/>
          </a:p>
          <a:p>
            <a:r>
              <a:rPr lang="en-US" dirty="0"/>
              <a:t>Honey bees and their </a:t>
            </a:r>
            <a:r>
              <a:rPr lang="en-US" dirty="0" err="1"/>
              <a:t>varroa</a:t>
            </a:r>
            <a:r>
              <a:rPr lang="en-US" dirty="0"/>
              <a:t> mite parasites cycle through four temporal phases.. </a:t>
            </a:r>
          </a:p>
          <a:p>
            <a:r>
              <a:rPr lang="en-US" dirty="0"/>
              <a:t>The phases are:</a:t>
            </a:r>
          </a:p>
          <a:p>
            <a:pPr marL="239379" indent="-239379">
              <a:buFont typeface="Arial" pitchFamily="34" charset="0"/>
              <a:buChar char="•"/>
            </a:pPr>
            <a:r>
              <a:rPr lang="en-US" dirty="0"/>
              <a:t>Dormant  (technically bees don’t have a dormancy – they merely cluster around a decreased amount of brood during the coldest, rainiest part of the season)</a:t>
            </a:r>
          </a:p>
          <a:p>
            <a:pPr marL="239379" indent="-239379">
              <a:buFont typeface="Arial" pitchFamily="34" charset="0"/>
              <a:buChar char="•"/>
            </a:pPr>
            <a:r>
              <a:rPr lang="en-US" dirty="0"/>
              <a:t>Population Increase (often thought of as spring buildup)</a:t>
            </a:r>
          </a:p>
          <a:p>
            <a:pPr marL="239379" indent="-239379">
              <a:buFont typeface="Arial" pitchFamily="34" charset="0"/>
              <a:buChar char="•"/>
            </a:pPr>
            <a:r>
              <a:rPr lang="en-US" dirty="0"/>
              <a:t>Population Peak </a:t>
            </a:r>
          </a:p>
          <a:p>
            <a:pPr marL="239379" indent="-239379">
              <a:buFont typeface="Arial" pitchFamily="34" charset="0"/>
              <a:buChar char="•"/>
            </a:pPr>
            <a:r>
              <a:rPr lang="en-US" dirty="0"/>
              <a:t>Population Decrease (often the fall months).</a:t>
            </a:r>
          </a:p>
          <a:p>
            <a:endParaRPr lang="en-US" dirty="0"/>
          </a:p>
          <a:p>
            <a:r>
              <a:rPr lang="en-US" dirty="0"/>
              <a:t>The relative length of each phase depends on location (such as Florida with long increase and decrease or Manitoba with short, rapid spring increase</a:t>
            </a:r>
            <a:r>
              <a:rPr lang="en-US" baseline="0" dirty="0"/>
              <a:t> and rapid fall decrease). </a:t>
            </a:r>
            <a:r>
              <a:rPr lang="en-US" dirty="0"/>
              <a:t>In some locations, there is more than one peak period per year. </a:t>
            </a:r>
          </a:p>
        </p:txBody>
      </p:sp>
      <p:sp>
        <p:nvSpPr>
          <p:cNvPr id="4" name="Slide Number Placeholder 3"/>
          <p:cNvSpPr>
            <a:spLocks noGrp="1"/>
          </p:cNvSpPr>
          <p:nvPr>
            <p:ph type="sldNum" sz="quarter" idx="10"/>
          </p:nvPr>
        </p:nvSpPr>
        <p:spPr/>
        <p:txBody>
          <a:bodyPr/>
          <a:lstStyle/>
          <a:p>
            <a:fld id="{54D3CC38-2690-4678-9B7C-36150342D03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we know what </a:t>
            </a:r>
            <a:r>
              <a:rPr lang="en-US" b="1" dirty="0"/>
              <a:t>number </a:t>
            </a:r>
            <a:r>
              <a:rPr lang="en-US" dirty="0"/>
              <a:t>or </a:t>
            </a:r>
            <a:r>
              <a:rPr lang="en-US" b="1" dirty="0"/>
              <a:t>percentage</a:t>
            </a:r>
            <a:r>
              <a:rPr lang="en-US" dirty="0"/>
              <a:t> [%] of mites is harmful to bees?</a:t>
            </a:r>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number, or percentage, of mites that is considered potentially harmful depends</a:t>
            </a:r>
            <a:r>
              <a:rPr lang="en-US" baseline="0" dirty="0"/>
              <a:t> on the seasonal phase. </a:t>
            </a:r>
          </a:p>
          <a:p>
            <a:endParaRPr lang="en-US" dirty="0"/>
          </a:p>
          <a:p>
            <a:r>
              <a:rPr lang="en-US" baseline="0" dirty="0"/>
              <a:t>The percent is a measure of probability of significant risk to continued colony profitability and survival (it does </a:t>
            </a:r>
            <a:r>
              <a:rPr lang="en-US" b="1" baseline="0" dirty="0"/>
              <a:t>not </a:t>
            </a:r>
            <a:r>
              <a:rPr lang="en-US" baseline="0" dirty="0"/>
              <a:t>mean if you have the specified number there is no risk).  In the Peak Population phase illustrated in red outline, there are lots of adult bees and lots of brood in fully developed colonies but mite populations are still building. The danger level [colony loss is likely unless the beekeeper controls varroa immediately] is 5% (although some consider 5% TOO HIGH and believe 3% a better upper limit).  Levels above 5% means an even higher risk. </a:t>
            </a:r>
          </a:p>
          <a:p>
            <a:pPr defTabSz="931637">
              <a:defRPr/>
            </a:pPr>
            <a:endParaRPr lang="en-US" b="1" i="1" dirty="0"/>
          </a:p>
          <a:p>
            <a:pPr defTabSz="931637">
              <a:defRPr/>
            </a:pPr>
            <a:r>
              <a:rPr lang="en-US" b="1" i="1" dirty="0"/>
              <a:t>NOTE</a:t>
            </a:r>
            <a:r>
              <a:rPr lang="en-US" b="1" i="1" baseline="0" dirty="0"/>
              <a:t> TO PRESENTER: CLICK TO REVEAL THE  STATEMENT ON POST TREATMENT  SAMPLING %. </a:t>
            </a:r>
            <a:endParaRPr lang="en-US" baseline="0" dirty="0"/>
          </a:p>
          <a:p>
            <a:pPr defTabSz="931637">
              <a:defRPr/>
            </a:pPr>
            <a:r>
              <a:rPr lang="en-US" dirty="0"/>
              <a:t>When sampling</a:t>
            </a:r>
            <a:r>
              <a:rPr lang="en-US" baseline="0" dirty="0"/>
              <a:t>  </a:t>
            </a:r>
            <a:r>
              <a:rPr lang="en-US" b="1" baseline="0" dirty="0"/>
              <a:t>post treatment</a:t>
            </a:r>
            <a:r>
              <a:rPr lang="en-US" baseline="0" dirty="0"/>
              <a:t>, mite numbers should be less</a:t>
            </a:r>
            <a:r>
              <a:rPr lang="en-US" dirty="0"/>
              <a:t> than 3%.  If mite numbers remain above 3% following a treatment, you should consider applying another control chemical or method without delay. </a:t>
            </a:r>
          </a:p>
          <a:p>
            <a:pPr defTabSz="931637">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19</a:t>
            </a:fld>
            <a:endParaRPr lang="en-US" dirty="0"/>
          </a:p>
        </p:txBody>
      </p:sp>
    </p:spTree>
    <p:extLst>
      <p:ext uri="{BB962C8B-B14F-4D97-AF65-F5344CB8AC3E}">
        <p14:creationId xmlns:p14="http://schemas.microsoft.com/office/powerpoint/2010/main" val="383657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Honey bees are an essential part of North American agriculture, but they face serious challenges today. Declines in honey bee health have been linked to a variety of factors. </a:t>
            </a:r>
          </a:p>
        </p:txBody>
      </p:sp>
      <p:sp>
        <p:nvSpPr>
          <p:cNvPr id="4" name="Slide Number Placeholder 3"/>
          <p:cNvSpPr>
            <a:spLocks noGrp="1"/>
          </p:cNvSpPr>
          <p:nvPr>
            <p:ph type="sldNum" sz="quarter" idx="10"/>
          </p:nvPr>
        </p:nvSpPr>
        <p:spPr/>
        <p:txBody>
          <a:bodyPr/>
          <a:lstStyle/>
          <a:p>
            <a:fld id="{54B174D7-88AA-4191-A81A-7785656CAB02}" type="slidenum">
              <a:rPr lang="en-US" smtClean="0"/>
              <a:pPr/>
              <a:t>2</a:t>
            </a:fld>
            <a:endParaRPr lang="en-US" dirty="0"/>
          </a:p>
        </p:txBody>
      </p:sp>
    </p:spTree>
    <p:extLst>
      <p:ext uri="{BB962C8B-B14F-4D97-AF65-F5344CB8AC3E}">
        <p14:creationId xmlns:p14="http://schemas.microsoft.com/office/powerpoint/2010/main" val="33861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dirty="0"/>
              <a:t>Why is sampling a critical part of an Integrated Pest Management (IPM) control approach to control varroa? </a:t>
            </a:r>
          </a:p>
          <a:p>
            <a:endParaRPr lang="en-US" dirty="0"/>
          </a:p>
        </p:txBody>
      </p:sp>
      <p:sp>
        <p:nvSpPr>
          <p:cNvPr id="4" name="Slide Number Placeholder 3"/>
          <p:cNvSpPr>
            <a:spLocks noGrp="1"/>
          </p:cNvSpPr>
          <p:nvPr>
            <p:ph type="sldNum" sz="quarter" idx="10"/>
          </p:nvPr>
        </p:nvSpPr>
        <p:spPr/>
        <p:txBody>
          <a:bodyPr/>
          <a:lstStyle/>
          <a:p>
            <a:fld id="{54D3CC38-2690-4678-9B7C-36150342D03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b="1" i="1" dirty="0"/>
              <a:t>Integrated Pest Management </a:t>
            </a:r>
            <a:r>
              <a:rPr lang="en-US" dirty="0"/>
              <a:t>relies on regular sampling of mite populations to obtain an accurate estimate of the size of the mite populations and determination of whether the mite numbers are growing or declining.  </a:t>
            </a:r>
          </a:p>
          <a:p>
            <a:pPr defTabSz="931637">
              <a:defRPr/>
            </a:pPr>
            <a:endParaRPr lang="en-US" dirty="0"/>
          </a:p>
          <a:p>
            <a:pPr defTabSz="931637">
              <a:defRPr/>
            </a:pPr>
            <a:r>
              <a:rPr lang="en-US" dirty="0"/>
              <a:t>Implementing IPM means using a number of control techniques, based on sampling numbers, that seeks to use cultural, physical-mechanical means for prevention before using a chemical control. Biorational chemical controls, where available, may reduce potentially negative toxicity effects and lessen the possibility of collateral damage to the environment or bee products and often are less hazardous to the applicator. </a:t>
            </a:r>
          </a:p>
          <a:p>
            <a:pPr defTabSz="931637">
              <a:defRPr/>
            </a:pPr>
            <a:r>
              <a:rPr lang="en-US" dirty="0"/>
              <a:t>Currently we lack an effective biological control for varroa mites.   </a:t>
            </a:r>
          </a:p>
          <a:p>
            <a:pPr defTabSz="931637">
              <a:defRPr/>
            </a:pPr>
            <a:endParaRPr lang="en-US" dirty="0"/>
          </a:p>
          <a:p>
            <a:pPr defTabSz="931637">
              <a:defRPr/>
            </a:pPr>
            <a:r>
              <a:rPr lang="en-US" i="1" dirty="0"/>
              <a:t>Graphic courtesy of Penn State</a:t>
            </a:r>
          </a:p>
          <a:p>
            <a:endParaRPr lang="en-US" dirty="0"/>
          </a:p>
        </p:txBody>
      </p:sp>
      <p:sp>
        <p:nvSpPr>
          <p:cNvPr id="4" name="Slide Number Placeholder 3"/>
          <p:cNvSpPr>
            <a:spLocks noGrp="1"/>
          </p:cNvSpPr>
          <p:nvPr>
            <p:ph type="sldNum" sz="quarter" idx="10"/>
          </p:nvPr>
        </p:nvSpPr>
        <p:spPr/>
        <p:txBody>
          <a:bodyPr/>
          <a:lstStyle/>
          <a:p>
            <a:fld id="{54D3CC38-2690-4678-9B7C-36150342D03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colonies are likely to have mites, it is critical to know with some accuracy the percent mite</a:t>
            </a:r>
            <a:r>
              <a:rPr lang="en-US" baseline="0" dirty="0"/>
              <a:t> number, and whether the number is increasing or decreasing.</a:t>
            </a:r>
          </a:p>
          <a:p>
            <a:endParaRPr lang="en-US" baseline="0" dirty="0"/>
          </a:p>
          <a:p>
            <a:r>
              <a:rPr lang="en-US" dirty="0"/>
              <a:t>What are the best methods to estimate mite populations?</a:t>
            </a:r>
            <a:endParaRPr lang="en-US" baseline="0"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22</a:t>
            </a:fld>
            <a:endParaRPr lang="en-US" dirty="0"/>
          </a:p>
        </p:txBody>
      </p:sp>
    </p:spTree>
    <p:extLst>
      <p:ext uri="{BB962C8B-B14F-4D97-AF65-F5344CB8AC3E}">
        <p14:creationId xmlns:p14="http://schemas.microsoft.com/office/powerpoint/2010/main" val="2878336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dirty="0"/>
              <a:t>Removing mites from adult bees is the </a:t>
            </a:r>
            <a:r>
              <a:rPr lang="en-US" b="1" i="1" dirty="0"/>
              <a:t>most accurate </a:t>
            </a:r>
            <a:r>
              <a:rPr lang="en-US" b="0" i="0" dirty="0"/>
              <a:t>means</a:t>
            </a:r>
            <a:r>
              <a:rPr lang="en-US" b="0" i="0" baseline="0" dirty="0"/>
              <a:t> of estimating the percent of mite infestation in a bee colony.  The </a:t>
            </a:r>
            <a:r>
              <a:rPr lang="en-US" b="1" i="0" dirty="0"/>
              <a:t>Powdered Sugar Shake </a:t>
            </a:r>
            <a:r>
              <a:rPr lang="en-US" b="0" i="0" dirty="0"/>
              <a:t>and </a:t>
            </a:r>
            <a:r>
              <a:rPr lang="en-US" b="1" i="0" dirty="0"/>
              <a:t>Alcohol/Soap Wash </a:t>
            </a:r>
            <a:r>
              <a:rPr lang="en-US" b="0" i="0" dirty="0"/>
              <a:t>methods are two easy to use ways to do these. </a:t>
            </a:r>
            <a:r>
              <a:rPr lang="en-US" b="0" i="0" baseline="0" dirty="0"/>
              <a:t>Details of how to use both sampling methods are found in the Tools for Varroa Management on the Sampling Methods video. </a:t>
            </a:r>
          </a:p>
          <a:p>
            <a:endParaRPr lang="en-US" dirty="0"/>
          </a:p>
          <a:p>
            <a:r>
              <a:rPr lang="en-US" b="0" i="0" baseline="0" dirty="0"/>
              <a:t>Generally, a beekeeper should sample for mites at le</a:t>
            </a:r>
            <a:r>
              <a:rPr lang="en-US" dirty="0"/>
              <a:t>ast four times per year.  Continued sampling in population decrease phase is important. You should also sample after treatments to confirm the effectiveness of the treatment.</a:t>
            </a:r>
            <a:endParaRPr lang="en-US" b="0" i="0" baseline="0" dirty="0"/>
          </a:p>
          <a:p>
            <a:endParaRPr lang="en-US" b="1" i="1" dirty="0"/>
          </a:p>
          <a:p>
            <a:r>
              <a:rPr lang="en-US" b="1" i="1" baseline="0" dirty="0"/>
              <a:t>NOTE TO PRESENTER:  If</a:t>
            </a:r>
            <a:r>
              <a:rPr lang="en-US" b="1" i="1" dirty="0"/>
              <a:t> people want to learn more about these methods, offer to show the Sampling Method video at the end of the meeting.</a:t>
            </a:r>
          </a:p>
          <a:p>
            <a:endParaRPr lang="en-US" b="1" i="1" dirty="0"/>
          </a:p>
          <a:p>
            <a:pPr defTabSz="931637">
              <a:defRPr/>
            </a:pPr>
            <a:r>
              <a:rPr lang="en-US" b="1" i="1" dirty="0"/>
              <a:t>OPTIONAL EXPLANATION OF ILLUSTRATION: </a:t>
            </a:r>
          </a:p>
          <a:p>
            <a:pPr defTabSz="931637">
              <a:defRPr/>
            </a:pPr>
            <a:r>
              <a:rPr lang="en-US" dirty="0"/>
              <a:t>The photo on the top left is a sample of 300 bees with powdered sugar; the larger photo shows shaking out the excess sugar and mites onto white surface. </a:t>
            </a:r>
          </a:p>
          <a:p>
            <a:pPr defTabSz="931637">
              <a:defRPr/>
            </a:pPr>
            <a:endParaRPr lang="en-US" dirty="0"/>
          </a:p>
          <a:p>
            <a:pPr defTabSz="931637">
              <a:defRPr/>
            </a:pPr>
            <a:r>
              <a:rPr lang="en-US" dirty="0"/>
              <a:t>The larger photo on the right shows an inexpensive double plastic cup with coarse cloth filter with rubbing alcohol used to separate the mites from the bees (see scientificbeekeeping.com for details on how to make your own sampler).  The upper top right photo shows a double plastic jar with coarse wire cloth (#8 mesh)  filter separating the 300 adult bee sample (top jar) and alcohol, with mites removed from the bees (bottom jar). Mites can be counted directly in liquid below. </a:t>
            </a:r>
          </a:p>
          <a:p>
            <a:endParaRPr lang="en-US" b="0" i="1" baseline="0"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23</a:t>
            </a:fld>
            <a:endParaRPr lang="en-US" dirty="0"/>
          </a:p>
        </p:txBody>
      </p:sp>
    </p:spTree>
    <p:extLst>
      <p:ext uri="{BB962C8B-B14F-4D97-AF65-F5344CB8AC3E}">
        <p14:creationId xmlns:p14="http://schemas.microsoft.com/office/powerpoint/2010/main" val="1673800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questions is a </a:t>
            </a:r>
            <a:r>
              <a:rPr lang="en-US" baseline="0" dirty="0"/>
              <a:t>dilemma for many</a:t>
            </a:r>
            <a:r>
              <a:rPr lang="en-US" dirty="0"/>
              <a:t> beekeepers: D</a:t>
            </a:r>
            <a:r>
              <a:rPr lang="en-US" baseline="0" dirty="0"/>
              <a:t>o I have to treat ALL my colonies if even one of them has high mite numbers?</a:t>
            </a: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mite densities may vary across colonies, if sampling results indicate high mite populations in one colony within an apiary, all colonies in an apiary should be treated at the same time with the same chemical or non-chemical technique. Strong colonies, especially in population decrease phase, may be mite bombs spreading mites rapidly to healthy colonies.</a:t>
            </a:r>
          </a:p>
          <a:p>
            <a:pPr defTabSz="931637">
              <a:defRPr/>
            </a:pPr>
            <a:endParaRPr lang="en-US" b="1" i="1" dirty="0"/>
          </a:p>
          <a:p>
            <a:pPr defTabSz="931637">
              <a:defRPr/>
            </a:pPr>
            <a:r>
              <a:rPr lang="en-US" b="1" i="1" dirty="0"/>
              <a:t>NOTE</a:t>
            </a:r>
            <a:r>
              <a:rPr lang="en-US" b="1" i="1" baseline="0" dirty="0"/>
              <a:t> TO PRESENTER: CLICK TO REVEAL THE  ‘MITE BOMB” VISUAL</a:t>
            </a:r>
            <a:endParaRPr lang="en-US" baseline="0" dirty="0"/>
          </a:p>
          <a:p>
            <a:r>
              <a:rPr lang="en-US" dirty="0"/>
              <a:t>Do not delay treatment. Delay increases the risk of harm to neighboring colonies and other colonies in the area. Those colonies with high mites that are collapsing, spread their mites up to 2 miles away, via adult bees abandoning their sick colony. We call such colonies </a:t>
            </a:r>
            <a:r>
              <a:rPr lang="en-US" b="1" dirty="0"/>
              <a:t>MITE BOMBS</a:t>
            </a:r>
            <a:r>
              <a:rPr lang="en-US" dirty="0"/>
              <a:t>, colonies ready to implode and spread mites to other colonies in the vicinity.</a:t>
            </a:r>
          </a:p>
        </p:txBody>
      </p:sp>
      <p:sp>
        <p:nvSpPr>
          <p:cNvPr id="4" name="Slide Number Placeholder 3"/>
          <p:cNvSpPr>
            <a:spLocks noGrp="1"/>
          </p:cNvSpPr>
          <p:nvPr>
            <p:ph type="sldNum" sz="quarter" idx="10"/>
          </p:nvPr>
        </p:nvSpPr>
        <p:spPr/>
        <p:txBody>
          <a:bodyPr/>
          <a:lstStyle/>
          <a:p>
            <a:fld id="{54B174D7-88AA-4191-A81A-7785656CAB0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baseline="0" dirty="0"/>
              <a:t>The </a:t>
            </a:r>
            <a:r>
              <a:rPr lang="en-US" i="1" baseline="0" dirty="0"/>
              <a:t>Tools for Varroa Management</a:t>
            </a:r>
            <a:r>
              <a:rPr lang="en-US" baseline="0" dirty="0"/>
              <a:t> guide and the videos cover only approved, proven-effective treatments and chemicals. No one approach or chemical will work for everyone in all situations. As new techniques or chemicals are developed, the </a:t>
            </a:r>
            <a:r>
              <a:rPr lang="en-US" i="1" baseline="0" dirty="0"/>
              <a:t>Tools</a:t>
            </a:r>
            <a:r>
              <a:rPr lang="en-US" baseline="0" dirty="0"/>
              <a:t> guide will be updated. </a:t>
            </a:r>
          </a:p>
          <a:p>
            <a:pPr defTabSz="931637">
              <a:defRPr/>
            </a:pPr>
            <a:endParaRPr lang="en-US" baseline="0" dirty="0"/>
          </a:p>
          <a:p>
            <a:pPr defTabSz="931637">
              <a:defRPr/>
            </a:pPr>
            <a:r>
              <a:rPr lang="en-US" b="1" i="1" dirty="0"/>
              <a:t>See pages 17-20  of the Tools for Varroa Management  guide for descriptions of each technique/chemical and appropriate video that illustrates proper use/application</a:t>
            </a:r>
            <a:r>
              <a:rPr lang="en-US" dirty="0"/>
              <a:t>.  </a:t>
            </a:r>
          </a:p>
          <a:p>
            <a:pPr defTabSz="931637">
              <a:defRPr/>
            </a:pP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26</a:t>
            </a:fld>
            <a:endParaRPr lang="en-US" dirty="0"/>
          </a:p>
        </p:txBody>
      </p:sp>
    </p:spTree>
    <p:extLst>
      <p:ext uri="{BB962C8B-B14F-4D97-AF65-F5344CB8AC3E}">
        <p14:creationId xmlns:p14="http://schemas.microsoft.com/office/powerpoint/2010/main" val="473569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b="1" i="1" dirty="0"/>
              <a:t>Review the points on the slide:</a:t>
            </a:r>
            <a:r>
              <a:rPr lang="en-US" b="1" dirty="0"/>
              <a:t> </a:t>
            </a:r>
          </a:p>
          <a:p>
            <a:pPr defTabSz="931637">
              <a:defRPr/>
            </a:pPr>
            <a:endParaRPr lang="en-US" dirty="0"/>
          </a:p>
          <a:p>
            <a:pPr defTabSz="931637">
              <a:defRPr/>
            </a:pPr>
            <a:r>
              <a:rPr lang="en-US" dirty="0"/>
              <a:t>The varroa mite is a formidable foe. </a:t>
            </a:r>
          </a:p>
          <a:p>
            <a:pPr defTabSz="931637">
              <a:defRPr/>
            </a:pPr>
            <a:endParaRPr lang="en-US" dirty="0"/>
          </a:p>
          <a:p>
            <a:pPr defTabSz="931637">
              <a:defRPr/>
            </a:pPr>
            <a:r>
              <a:rPr lang="en-US" dirty="0"/>
              <a:t>It is found in virtually all colonies in North America, if not now, soon. </a:t>
            </a:r>
          </a:p>
          <a:p>
            <a:pPr defTabSz="931637">
              <a:defRPr/>
            </a:pPr>
            <a:endParaRPr lang="en-US" dirty="0"/>
          </a:p>
          <a:p>
            <a:pPr>
              <a:defRPr/>
            </a:pPr>
            <a:r>
              <a:rPr lang="en-US" b="1" i="1" dirty="0"/>
              <a:t>NOTE TO PRESENTER: The top right illustration is a bee with Deformed Wing Virus (DWV). It was infected as a larvae by a varroa mite carrying this virus. Adult bees infected with DWV do not have deformed wings but do little hive work, live much shorter lives, dying young outside the hive but also will abandon their hive, drifting into other hives, spreading the deadly virus to healthy colonies. </a:t>
            </a:r>
            <a:endParaRPr lang="en-US" dirty="0"/>
          </a:p>
          <a:p>
            <a:pPr defTabSz="931637">
              <a:defRPr/>
            </a:pPr>
            <a:endParaRPr lang="en-US" dirty="0"/>
          </a:p>
          <a:p>
            <a:pPr defTabSz="931637">
              <a:defRPr/>
            </a:pPr>
            <a:r>
              <a:rPr lang="en-US" dirty="0"/>
              <a:t>When the mite population grows and exceeds an infestation level of 3% (of the adult worker bee population), it,</a:t>
            </a:r>
            <a:r>
              <a:rPr lang="en-US" baseline="0" dirty="0"/>
              <a:t> often, in association with viruses like Deformed Wing Virus (D</a:t>
            </a:r>
            <a:r>
              <a:rPr lang="en-US" dirty="0"/>
              <a:t>W</a:t>
            </a:r>
            <a:r>
              <a:rPr lang="en-US" baseline="0" dirty="0"/>
              <a:t>V), as shown in the insert, weaken and kill bee colonies. </a:t>
            </a:r>
          </a:p>
          <a:p>
            <a:pPr defTabSz="931637">
              <a:defRPr/>
            </a:pPr>
            <a:endParaRPr lang="en-US" dirty="0"/>
          </a:p>
          <a:p>
            <a:pPr defTabSz="931637">
              <a:defRPr/>
            </a:pPr>
            <a:r>
              <a:rPr lang="en-US" baseline="0" dirty="0"/>
              <a:t>Our ultimate solution for this serious pest is bees that can better resist the mites themselves; some stocks such as hygienic bees, UMN hybrids, new world Carniolan and VSH are helpful, but until we have consistent resistant stock, temporary fixes such as management treatments such as drone brood removal and brood breaks combined with mixture of chemical approaches in an integrated pest management approach to varroa control is necessary. </a:t>
            </a: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27</a:t>
            </a:fld>
            <a:endParaRPr lang="en-US" dirty="0"/>
          </a:p>
        </p:txBody>
      </p:sp>
    </p:spTree>
    <p:extLst>
      <p:ext uri="{BB962C8B-B14F-4D97-AF65-F5344CB8AC3E}">
        <p14:creationId xmlns:p14="http://schemas.microsoft.com/office/powerpoint/2010/main" val="612115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Read slide, Click to reveal the quote from H.L. Mencken</a:t>
            </a:r>
          </a:p>
          <a:p>
            <a:endParaRPr lang="en-US" b="0" i="1" dirty="0"/>
          </a:p>
          <a:p>
            <a:pPr>
              <a:defRPr/>
            </a:pPr>
            <a:r>
              <a:rPr lang="en-US" dirty="0"/>
              <a:t>The varroa mite is a formidable foe. It is more difficult to control in some seasons; unhealthy, stressed bees will be more susceptible. </a:t>
            </a:r>
          </a:p>
          <a:p>
            <a:pPr>
              <a:defRPr/>
            </a:pPr>
            <a:endParaRPr lang="en-US" dirty="0"/>
          </a:p>
          <a:p>
            <a:pPr>
              <a:defRPr/>
            </a:pPr>
            <a:r>
              <a:rPr lang="en-US" dirty="0"/>
              <a:t>Our ultimate solution will be to have bees better able to resist the mite. In the meantime we search for effective means to control the mite. The solution of some will not be appropriate for others. There is no one single solution.  </a:t>
            </a:r>
          </a:p>
          <a:p>
            <a:pPr>
              <a:defRPr/>
            </a:pPr>
            <a:endParaRPr lang="en-US" dirty="0"/>
          </a:p>
          <a:p>
            <a:pPr>
              <a:defRPr/>
            </a:pPr>
            <a:r>
              <a:rPr lang="en-US" dirty="0"/>
              <a:t>As H.L. Mencken wrote ‘For every complex problem  there is an answer that is clear, simple and wrong.’</a:t>
            </a:r>
          </a:p>
          <a:p>
            <a:endParaRPr lang="en-US" b="1" i="1"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92500"/>
          </a:bodyPr>
          <a:lstStyle/>
          <a:p>
            <a:r>
              <a:rPr lang="en-US" sz="1800" dirty="0" err="1"/>
              <a:t>MiteCheck</a:t>
            </a:r>
            <a:r>
              <a:rPr lang="en-US" sz="1800" dirty="0"/>
              <a:t> is a collaboration between the University of Minnesota, University of Maryland, Michigan State University and the Bee Informed Partnership.  Research is unveiling evidence that </a:t>
            </a:r>
            <a:r>
              <a:rPr lang="en-US" sz="1800" dirty="0" err="1"/>
              <a:t>Varroa</a:t>
            </a:r>
            <a:r>
              <a:rPr lang="en-US" sz="1800" dirty="0"/>
              <a:t> destructor infestations over a mile from a colony couple play a role in the horizontal transmission of this pest and its associated viruses.  </a:t>
            </a:r>
            <a:r>
              <a:rPr lang="en-US" sz="1800" dirty="0" err="1"/>
              <a:t>MiteCheck</a:t>
            </a:r>
            <a:r>
              <a:rPr lang="en-US" sz="1800" dirty="0"/>
              <a:t> is a beekeeper citizen science project that encourages all beekeepers to monitor their colonies monthly and report their mite levels to www.mitecheck.com.  Monthly monitoring will increase testing proficiency and allow beekeepers to detect spiking mite populations that need management.  Sharing these mite data will inform beekeepers in the area that there might be high mite infestations close to their own apiaries.  Also, data sharing will allow </a:t>
            </a:r>
            <a:r>
              <a:rPr lang="en-US" sz="1800" dirty="0" err="1"/>
              <a:t>MiteCheck</a:t>
            </a:r>
            <a:r>
              <a:rPr lang="en-US" sz="1800" dirty="0"/>
              <a:t> to detect and investigate the mite populations in different geographical areas</a:t>
            </a:r>
            <a:r>
              <a:rPr lang="en-US" baseline="0" dirty="0"/>
              <a:t>.</a:t>
            </a:r>
            <a:endParaRPr lang="en-US" dirty="0"/>
          </a:p>
        </p:txBody>
      </p:sp>
      <p:sp>
        <p:nvSpPr>
          <p:cNvPr id="4" name="Slide Number Placeholder 3"/>
          <p:cNvSpPr>
            <a:spLocks noGrp="1"/>
          </p:cNvSpPr>
          <p:nvPr>
            <p:ph type="sldNum" sz="quarter" idx="10"/>
          </p:nvPr>
        </p:nvSpPr>
        <p:spPr/>
        <p:txBody>
          <a:bodyPr/>
          <a:lstStyle/>
          <a:p>
            <a:fld id="{8DDD2A98-6BC5-4AC2-B0B9-20EC3606F547}"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969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PRESENTER:  Click</a:t>
            </a:r>
            <a:r>
              <a:rPr lang="en-US" b="1" i="1" baseline="0" dirty="0"/>
              <a:t> on the image to go to the video on YouTube.</a:t>
            </a:r>
            <a:endParaRPr lang="en-US" b="1" i="1" dirty="0"/>
          </a:p>
          <a:p>
            <a:endParaRPr lang="en-US" dirty="0"/>
          </a:p>
          <a:p>
            <a:r>
              <a:rPr lang="en-US" dirty="0"/>
              <a:t>So virtually every colony has the dreaded varroa mite. Let’s watch this video that</a:t>
            </a:r>
            <a:r>
              <a:rPr lang="en-US" baseline="0" dirty="0"/>
              <a:t> highlights the challenges that beekeepers face.</a:t>
            </a: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a:t>
            </a:fld>
            <a:endParaRPr lang="en-US" dirty="0"/>
          </a:p>
        </p:txBody>
      </p:sp>
    </p:spTree>
    <p:extLst>
      <p:ext uri="{BB962C8B-B14F-4D97-AF65-F5344CB8AC3E}">
        <p14:creationId xmlns:p14="http://schemas.microsoft.com/office/powerpoint/2010/main" val="3685255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b="1" i="1" dirty="0"/>
              <a:t>NOTE TO PRESENTER:  If you want to show the videos at this point in the session, click on “Watch the Video Series” to access the videos on YouTube.</a:t>
            </a:r>
          </a:p>
          <a:p>
            <a:endParaRPr lang="en-US" sz="1100" b="1" i="1" dirty="0"/>
          </a:p>
          <a:p>
            <a:r>
              <a:rPr lang="en-US" sz="1100" dirty="0"/>
              <a:t>What questions do you have about protecting your bees from varroa mites?</a:t>
            </a:r>
          </a:p>
          <a:p>
            <a:endParaRPr lang="en-US" sz="1100" dirty="0"/>
          </a:p>
          <a:p>
            <a:r>
              <a:rPr lang="en-US" sz="1100" dirty="0"/>
              <a:t>Thank you for your time today. Good luck with your varroa management practices.</a:t>
            </a:r>
          </a:p>
          <a:p>
            <a:r>
              <a:rPr lang="en-US" sz="1100" dirty="0"/>
              <a:t>Please take advantage of the resources from the Honey Bee Health Coalition.</a:t>
            </a:r>
          </a:p>
          <a:p>
            <a:endParaRPr lang="en-US" sz="1100" dirty="0"/>
          </a:p>
          <a:p>
            <a:r>
              <a:rPr lang="en-US" sz="1100" b="1" i="1" dirty="0"/>
              <a:t>NOTE TO PRESENTER ON QUESTIONS: </a:t>
            </a:r>
            <a:endParaRPr lang="en-US" sz="1100" dirty="0"/>
          </a:p>
          <a:p>
            <a:r>
              <a:rPr lang="en-US" sz="1100" i="1" dirty="0"/>
              <a:t>Early questions you might expect are basically some variation of the question “I don’t need or want to control mites”, such as:</a:t>
            </a:r>
          </a:p>
          <a:p>
            <a:pPr marL="239379" indent="-239379">
              <a:buFont typeface="Arial" pitchFamily="34" charset="0"/>
              <a:buChar char="•"/>
            </a:pPr>
            <a:r>
              <a:rPr lang="en-US" sz="1100" i="1" dirty="0"/>
              <a:t>Why do all this work? I have had bees for XX years and they are doing just fine </a:t>
            </a:r>
            <a:endParaRPr lang="en-US" sz="1100" i="1" u="sng" dirty="0"/>
          </a:p>
          <a:p>
            <a:pPr marL="239379" indent="-239379">
              <a:buFont typeface="Arial" pitchFamily="34" charset="0"/>
              <a:buChar char="•"/>
            </a:pPr>
            <a:r>
              <a:rPr lang="en-US" sz="1100" i="1" dirty="0"/>
              <a:t>I don’t want to use chemicals in my bees, so why do I need to sample and control mites?</a:t>
            </a:r>
            <a:endParaRPr lang="en-US" sz="1100" i="1" u="sng" dirty="0"/>
          </a:p>
          <a:p>
            <a:pPr marL="239379" indent="-239379">
              <a:buFont typeface="Arial" pitchFamily="34" charset="0"/>
              <a:buChar char="•"/>
            </a:pPr>
            <a:r>
              <a:rPr lang="en-US" sz="1100" i="1" dirty="0"/>
              <a:t>Beekeeper XYZ has never done any mite control and he isn’t losing colonies. </a:t>
            </a:r>
          </a:p>
          <a:p>
            <a:r>
              <a:rPr lang="en-US" sz="1100" i="1" dirty="0"/>
              <a:t>These are tough questions to answer. </a:t>
            </a:r>
            <a:r>
              <a:rPr lang="en-US" sz="1100" b="1" i="1" dirty="0"/>
              <a:t>Be prepared</a:t>
            </a:r>
            <a:r>
              <a:rPr lang="en-US" sz="1100" i="1" dirty="0"/>
              <a:t>. Indicate that yes, there is variation and yes, we do hear of some beekeepers who apparently are not doing control and they are [perhaps] not losing colonies. Most of us are losing colonies however and mite control is key to reducing such losses. Bees are not wild animals – they benefit from our care.</a:t>
            </a:r>
          </a:p>
          <a:p>
            <a:endParaRPr lang="en-US" sz="1100" b="1" i="1" dirty="0"/>
          </a:p>
          <a:p>
            <a:r>
              <a:rPr lang="en-US" sz="1100" i="1" dirty="0"/>
              <a:t>You may also get questions on non-chemical techniques (such as powdered sugar dusting, mineral oil misting), other essential oils besides thymol, or the latest internet control “sensation”.  Advise caution on using untested treatments. If someone insists on trying them,  advise testing on one or a few colonies to determine effectiveness (sampling pre and post application).  Remember, if it sounds ‘too good to be true’ it probably is.</a:t>
            </a:r>
            <a:endParaRPr lang="en-US" sz="1100" dirty="0"/>
          </a:p>
          <a:p>
            <a:endParaRPr lang="en-US" sz="1100" b="1" i="1" dirty="0"/>
          </a:p>
          <a:p>
            <a:r>
              <a:rPr lang="en-US" sz="1100" b="1" i="1" dirty="0"/>
              <a:t>Emphasize that using any chemical not registered as a mite control is </a:t>
            </a:r>
            <a:r>
              <a:rPr lang="en-US" sz="1100" b="1" i="1" u="sng" dirty="0"/>
              <a:t>illegal</a:t>
            </a:r>
            <a:r>
              <a:rPr lang="en-US" sz="1100" b="1" i="1" dirty="0"/>
              <a:t>, regardless of its effectiveness. </a:t>
            </a:r>
            <a:endParaRPr lang="en-US" sz="1100" b="1"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30</a:t>
            </a:fld>
            <a:endParaRPr lang="en-US" dirty="0"/>
          </a:p>
        </p:txBody>
      </p:sp>
    </p:spTree>
    <p:extLst>
      <p:ext uri="{BB962C8B-B14F-4D97-AF65-F5344CB8AC3E}">
        <p14:creationId xmlns:p14="http://schemas.microsoft.com/office/powerpoint/2010/main" val="1694167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extend your presentation to discuss several varroa treatment options, use the following slides.  </a:t>
            </a:r>
          </a:p>
          <a:p>
            <a:endParaRPr lang="en-US"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31</a:t>
            </a:fld>
            <a:endParaRPr lang="en-US" dirty="0"/>
          </a:p>
        </p:txBody>
      </p:sp>
    </p:spTree>
    <p:extLst>
      <p:ext uri="{BB962C8B-B14F-4D97-AF65-F5344CB8AC3E}">
        <p14:creationId xmlns:p14="http://schemas.microsoft.com/office/powerpoint/2010/main" val="386714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3486150" cy="2614612"/>
          </a:xfrm>
        </p:spPr>
      </p:sp>
      <p:sp>
        <p:nvSpPr>
          <p:cNvPr id="3" name="Notes Placeholder 2"/>
          <p:cNvSpPr>
            <a:spLocks noGrp="1"/>
          </p:cNvSpPr>
          <p:nvPr>
            <p:ph type="body" idx="1"/>
          </p:nvPr>
        </p:nvSpPr>
        <p:spPr>
          <a:xfrm>
            <a:off x="701040" y="3486150"/>
            <a:ext cx="5608320" cy="5655310"/>
          </a:xfrm>
        </p:spPr>
        <p:txBody>
          <a:bodyPr>
            <a:noAutofit/>
          </a:bodyPr>
          <a:lstStyle/>
          <a:p>
            <a:r>
              <a:rPr lang="en-US" sz="1100" b="1" i="1" dirty="0"/>
              <a:t>NOTE TO PRESENTER: See the information on these controls in the Tools for Varroa Management guide and videos so you can discuss them</a:t>
            </a:r>
            <a:r>
              <a:rPr lang="en-US" sz="1100" i="1" dirty="0"/>
              <a:t>.</a:t>
            </a:r>
          </a:p>
          <a:p>
            <a:endParaRPr lang="en-US" sz="1100" i="1" dirty="0"/>
          </a:p>
          <a:p>
            <a:r>
              <a:rPr lang="en-US" sz="1100" b="1" i="1" dirty="0"/>
              <a:t>OPTIONAL EXTENDED NOTES TO PRESENTER:  </a:t>
            </a:r>
            <a:r>
              <a:rPr lang="en-US" sz="1100" dirty="0"/>
              <a:t>Cultural or mechanical-physical control devices (traps) may be less expensive, but are also tend to be less effective control measures. These techniques should be used with other controls in an Integrated Pest Management plan. Most can be combined with other bee managements during the appropriate season. </a:t>
            </a:r>
          </a:p>
          <a:p>
            <a:r>
              <a:rPr lang="en-US" sz="1100" dirty="0"/>
              <a:t>The three more effective approaches are labor-intensive.</a:t>
            </a:r>
          </a:p>
          <a:p>
            <a:r>
              <a:rPr lang="en-US" sz="1100" u="sng" dirty="0"/>
              <a:t>Drone brood removal:</a:t>
            </a:r>
            <a:r>
              <a:rPr lang="en-US" sz="1100" dirty="0"/>
              <a:t> Not as effective as a stand-alone treatment. Repeating 2 to 3 times during population increase phase compounds effectiveness.  </a:t>
            </a:r>
          </a:p>
          <a:p>
            <a:r>
              <a:rPr lang="en-US" sz="1100" u="sng" dirty="0"/>
              <a:t>Brood Interruption;</a:t>
            </a:r>
            <a:r>
              <a:rPr lang="en-US" sz="1100" dirty="0"/>
              <a:t> Little data on its effectiveness as a stand-alone treatment.</a:t>
            </a:r>
          </a:p>
          <a:p>
            <a:r>
              <a:rPr lang="en-US" sz="1100" u="sng" dirty="0"/>
              <a:t>Requeening</a:t>
            </a:r>
            <a:r>
              <a:rPr lang="en-US" sz="1100" b="1" i="1" u="sng" dirty="0"/>
              <a:t>:</a:t>
            </a:r>
            <a:r>
              <a:rPr lang="en-US" sz="1100" dirty="0"/>
              <a:t> Long-term solution to reduce need for chemical controls. Works well when combined with other methods.</a:t>
            </a:r>
          </a:p>
          <a:p>
            <a:endParaRPr lang="en-US" sz="1100" dirty="0"/>
          </a:p>
          <a:p>
            <a:r>
              <a:rPr lang="en-US" sz="1100" b="1" i="1" dirty="0"/>
              <a:t>Less effective measures</a:t>
            </a:r>
            <a:endParaRPr lang="en-US" sz="1100" dirty="0"/>
          </a:p>
          <a:p>
            <a:r>
              <a:rPr lang="en-US" sz="1100" u="sng" dirty="0"/>
              <a:t>Screen bottom board</a:t>
            </a:r>
            <a:r>
              <a:rPr lang="en-US" sz="1100" b="1" i="1" dirty="0"/>
              <a:t>: </a:t>
            </a:r>
            <a:r>
              <a:rPr lang="en-US" sz="1100" dirty="0"/>
              <a:t>This low tech method reduces mites in colonies by less than 10%. Combined with a sticky board it can help to monitor trends in the mite population as a back-up check to confirm the adult bee sampling with powdered sugar or alcohol wash.</a:t>
            </a:r>
          </a:p>
          <a:p>
            <a:r>
              <a:rPr lang="en-US" sz="1100" b="1" i="1" u="sng" dirty="0"/>
              <a:t>Comb culling</a:t>
            </a:r>
            <a:r>
              <a:rPr lang="en-US" sz="1100" b="1" i="1" dirty="0"/>
              <a:t>: </a:t>
            </a:r>
            <a:r>
              <a:rPr lang="en-US" sz="1100" dirty="0"/>
              <a:t>Eliminating 2-3 of the oldest, darkest brood frames per box helps reduce the pathogen load in a colony, but is not an effective mite reduction technique. </a:t>
            </a:r>
          </a:p>
          <a:p>
            <a:r>
              <a:rPr lang="en-US" sz="1100" b="1" i="1" u="sng" dirty="0"/>
              <a:t>Powdered sugar:</a:t>
            </a:r>
            <a:r>
              <a:rPr lang="en-US" sz="1100" b="1" i="1" dirty="0"/>
              <a:t> </a:t>
            </a:r>
            <a:r>
              <a:rPr lang="en-US" sz="1100" dirty="0"/>
              <a:t>Powdered sugar is a great tool for sampling mites but is not effective for mite control. </a:t>
            </a:r>
          </a:p>
          <a:p>
            <a:r>
              <a:rPr lang="en-US" sz="1100" b="1" i="1" u="sng" dirty="0"/>
              <a:t>Apiary site: </a:t>
            </a:r>
            <a:r>
              <a:rPr lang="en-US" sz="1100" dirty="0"/>
              <a:t>Arranging bees in irregular patterns and providing as much spacing between colonies as possible is helpful to reduce drifting.</a:t>
            </a:r>
          </a:p>
          <a:p>
            <a:r>
              <a:rPr lang="en-US" sz="1100" b="1" i="1" u="sng" dirty="0"/>
              <a:t>Colony configuration: </a:t>
            </a:r>
            <a:r>
              <a:rPr lang="en-US" sz="1100" dirty="0"/>
              <a:t>Arranging colonies in irregular patterns, with plenty of landmarks for individual colonies to recognize their own home also reduces drifting</a:t>
            </a:r>
            <a:r>
              <a:rPr lang="en-US" sz="1100" u="sng" dirty="0"/>
              <a:t>.</a:t>
            </a:r>
            <a:endParaRPr lang="en-US" sz="1100" dirty="0"/>
          </a:p>
          <a:p>
            <a:r>
              <a:rPr lang="en-US" sz="1100" b="1" i="1" u="sng" dirty="0"/>
              <a:t>Basic sanitation:</a:t>
            </a:r>
            <a:r>
              <a:rPr lang="en-US" sz="1100" b="1" i="1" dirty="0"/>
              <a:t> </a:t>
            </a:r>
            <a:r>
              <a:rPr lang="en-US" sz="1100" dirty="0"/>
              <a:t>Washing hive tools between colony inspections, avoiding transfer of frames and/or bees between colonies, holding weak, struggling colonies or those that do not appear healthy in a “hospital” yard, curing chalkbrood, reducing pest damage, etc. are all basic sanitation we should practice. Their effectiveness at controlling  varroa mites is unknown.</a:t>
            </a:r>
          </a:p>
          <a:p>
            <a:r>
              <a:rPr lang="en-US" sz="1100" b="1" i="1" dirty="0"/>
              <a:t> </a:t>
            </a:r>
            <a:endParaRPr lang="en-US" sz="1100" dirty="0"/>
          </a:p>
          <a:p>
            <a:endParaRPr lang="en-US" sz="1100" i="1"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32</a:t>
            </a:fld>
            <a:endParaRPr lang="en-US" dirty="0"/>
          </a:p>
        </p:txBody>
      </p:sp>
    </p:spTree>
    <p:extLst>
      <p:ext uri="{BB962C8B-B14F-4D97-AF65-F5344CB8AC3E}">
        <p14:creationId xmlns:p14="http://schemas.microsoft.com/office/powerpoint/2010/main" val="1658033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PRESENTER:  Click to reveal the answers to these questions,</a:t>
            </a:r>
            <a:r>
              <a:rPr lang="en-US" b="1" i="1" baseline="0" dirty="0"/>
              <a:t> one at  a time.</a:t>
            </a:r>
            <a:endParaRPr lang="en-US" b="1" i="1"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33</a:t>
            </a:fld>
            <a:endParaRPr lang="en-US" dirty="0"/>
          </a:p>
        </p:txBody>
      </p:sp>
    </p:spTree>
    <p:extLst>
      <p:ext uri="{BB962C8B-B14F-4D97-AF65-F5344CB8AC3E}">
        <p14:creationId xmlns:p14="http://schemas.microsoft.com/office/powerpoint/2010/main" val="3388661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b="1" i="1" dirty="0"/>
              <a:t>NOTE TO PRESENTER:  Click to reveal the answers to these questions,</a:t>
            </a:r>
            <a:r>
              <a:rPr lang="en-US" b="1" i="1" baseline="0" dirty="0"/>
              <a:t> one at a time.</a:t>
            </a:r>
          </a:p>
          <a:p>
            <a:pPr defTabSz="931637">
              <a:defRPr/>
            </a:pPr>
            <a:endParaRPr lang="en-US" b="1" i="1" baseline="0" dirty="0"/>
          </a:p>
          <a:p>
            <a:r>
              <a:rPr lang="en-US" b="1" i="1" dirty="0"/>
              <a:t>EXTENDED NOTES TO PRESENTER: </a:t>
            </a:r>
          </a:p>
          <a:p>
            <a:r>
              <a:rPr lang="en-US" dirty="0"/>
              <a:t>These two compounds, once widely used, are no longer effective as mites have developed resistance to both. </a:t>
            </a:r>
            <a:r>
              <a:rPr lang="en-US" dirty="0" err="1"/>
              <a:t>Checkmite</a:t>
            </a:r>
            <a:r>
              <a:rPr lang="en-US" dirty="0"/>
              <a:t>+® (</a:t>
            </a:r>
            <a:r>
              <a:rPr lang="en-US" dirty="0" err="1"/>
              <a:t>coumaphos</a:t>
            </a:r>
            <a:r>
              <a:rPr lang="en-US" dirty="0"/>
              <a:t>) is used for small Hive Beetle control. Some beekeepers have “returned” to use </a:t>
            </a:r>
            <a:r>
              <a:rPr lang="en-US" dirty="0" err="1"/>
              <a:t>Apistan</a:t>
            </a:r>
            <a:r>
              <a:rPr lang="en-US" dirty="0"/>
              <a:t>® and seem to have some effective control for one or more seasons; however the pesticide tau-fluvalinate is a major hive, bee and beeswax contaminate and other negative effects have been described. </a:t>
            </a:r>
          </a:p>
          <a:p>
            <a:r>
              <a:rPr lang="en-US" dirty="0"/>
              <a:t>A post treatment sample is absolutely necessary if either of these two compounds are used to control mites.</a:t>
            </a:r>
          </a:p>
          <a:p>
            <a:r>
              <a:rPr lang="en-US" b="1" dirty="0"/>
              <a:t> </a:t>
            </a:r>
            <a:endParaRPr lang="en-US" dirty="0"/>
          </a:p>
          <a:p>
            <a:pPr defTabSz="931637">
              <a:defRPr/>
            </a:pPr>
            <a:endParaRPr lang="en-US" b="1" i="1"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34</a:t>
            </a:fld>
            <a:endParaRPr lang="en-US" dirty="0"/>
          </a:p>
        </p:txBody>
      </p:sp>
    </p:spTree>
    <p:extLst>
      <p:ext uri="{BB962C8B-B14F-4D97-AF65-F5344CB8AC3E}">
        <p14:creationId xmlns:p14="http://schemas.microsoft.com/office/powerpoint/2010/main" val="369561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b="1" i="1" dirty="0"/>
              <a:t>NOTE TO PRESENTER:  Click to reveal the answers to these questions,</a:t>
            </a:r>
            <a:r>
              <a:rPr lang="en-US" b="1" i="1" baseline="0" dirty="0"/>
              <a:t> one at  a time.</a:t>
            </a:r>
          </a:p>
          <a:p>
            <a:pPr defTabSz="931637">
              <a:defRPr/>
            </a:pPr>
            <a:endParaRPr lang="en-US" b="1" i="1" baseline="0" dirty="0"/>
          </a:p>
          <a:p>
            <a:pPr defTabSz="931637">
              <a:defRPr/>
            </a:pPr>
            <a:endParaRPr lang="en-US" b="1" i="1"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35</a:t>
            </a:fld>
            <a:endParaRPr lang="en-US" dirty="0"/>
          </a:p>
        </p:txBody>
      </p:sp>
    </p:spTree>
    <p:extLst>
      <p:ext uri="{BB962C8B-B14F-4D97-AF65-F5344CB8AC3E}">
        <p14:creationId xmlns:p14="http://schemas.microsoft.com/office/powerpoint/2010/main" val="1233575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b="1" i="1" dirty="0"/>
              <a:t>NOTE TO PRESENTER:  Click to reveal the answers to these questions,</a:t>
            </a:r>
            <a:r>
              <a:rPr lang="en-US" b="1" i="1" baseline="0" dirty="0"/>
              <a:t> one at  a time.</a:t>
            </a:r>
            <a:endParaRPr lang="en-US" b="1" i="1" dirty="0"/>
          </a:p>
          <a:p>
            <a:endParaRPr lang="en-US" dirty="0"/>
          </a:p>
          <a:p>
            <a:r>
              <a:rPr lang="en-US" b="1" i="1" dirty="0"/>
              <a:t>EXTENDED</a:t>
            </a:r>
            <a:r>
              <a:rPr lang="en-US" b="1" i="1" baseline="0" dirty="0"/>
              <a:t> NOTES TO PRESENTER: </a:t>
            </a:r>
          </a:p>
          <a:p>
            <a:r>
              <a:rPr lang="en-US" dirty="0"/>
              <a:t>Mite Away Quick Strips (MAQS) is a formic acid gel strip. It has the unique penetrating action of a fumigant that enters under the cappings of brood and kills the reproducing mites. It is a treatment that only requires 7 days – the shortest of all the chemical pesticides. This acid is corrosive so protective equipment is required (respirator</a:t>
            </a:r>
            <a:r>
              <a:rPr lang="en-US" baseline="0" dirty="0"/>
              <a:t> recommended). It  can be effectively used in temperatures between 50 and 85 degrees.</a:t>
            </a: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36</a:t>
            </a:fld>
            <a:endParaRPr lang="en-US" dirty="0"/>
          </a:p>
        </p:txBody>
      </p:sp>
    </p:spTree>
    <p:extLst>
      <p:ext uri="{BB962C8B-B14F-4D97-AF65-F5344CB8AC3E}">
        <p14:creationId xmlns:p14="http://schemas.microsoft.com/office/powerpoint/2010/main" val="571003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b="1" i="1" dirty="0"/>
              <a:t>NOTE TO PRESENTER:  Click to reveal the answers to these questions,</a:t>
            </a:r>
            <a:r>
              <a:rPr lang="en-US" b="1" i="1" baseline="0" dirty="0"/>
              <a:t> one at  a time.  </a:t>
            </a:r>
          </a:p>
          <a:p>
            <a:endParaRPr lang="en-US" dirty="0"/>
          </a:p>
          <a:p>
            <a:r>
              <a:rPr lang="en-US" b="1" i="1" dirty="0"/>
              <a:t>EXTENDED NOTES TO PRESENTER: </a:t>
            </a:r>
            <a:r>
              <a:rPr lang="en-US" b="1" dirty="0"/>
              <a:t> </a:t>
            </a:r>
          </a:p>
          <a:p>
            <a:r>
              <a:rPr lang="en-US" dirty="0"/>
              <a:t>The newest control chemical is Oxalic acid. A contact </a:t>
            </a:r>
            <a:r>
              <a:rPr lang="en-US" dirty="0" err="1"/>
              <a:t>miticide</a:t>
            </a:r>
            <a:r>
              <a:rPr lang="en-US" dirty="0"/>
              <a:t>, It is approved in three application methods – spray for packages, dribble for clustered bees during dormant phase or with a tool to vaporize the acid. It does not penetrate the </a:t>
            </a:r>
            <a:r>
              <a:rPr lang="en-US" dirty="0" err="1"/>
              <a:t>cappings</a:t>
            </a:r>
            <a:r>
              <a:rPr lang="en-US" dirty="0"/>
              <a:t> so it is recommended to use during the dormant phase or when little or no capped brood is present. Like other acids it is highly corrosive and MUST be used with proper safety equipment of goggles, acid resistant gloves and when using a vaporizing tool, a respirator. We are learning how best to integrate Oxalic acid into our control but it appears to work best as an end-of-the-season chemical to insure the bees begin their spring with a very low mite populations.</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37</a:t>
            </a:fld>
            <a:endParaRPr lang="en-US" dirty="0"/>
          </a:p>
        </p:txBody>
      </p:sp>
    </p:spTree>
    <p:extLst>
      <p:ext uri="{BB962C8B-B14F-4D97-AF65-F5344CB8AC3E}">
        <p14:creationId xmlns:p14="http://schemas.microsoft.com/office/powerpoint/2010/main" val="4024663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PRESENTER:  Click to reveal the answers to these questions, one at a time.  </a:t>
            </a:r>
            <a:endParaRPr lang="en-US" dirty="0"/>
          </a:p>
          <a:p>
            <a:r>
              <a:rPr lang="en-US" dirty="0"/>
              <a:t> </a:t>
            </a:r>
          </a:p>
          <a:p>
            <a:r>
              <a:rPr lang="en-US" b="1" i="1" dirty="0"/>
              <a:t>EXTENDED</a:t>
            </a:r>
            <a:r>
              <a:rPr lang="en-US" b="1" i="1" baseline="0" dirty="0"/>
              <a:t> NOTES TO PRESENTER: </a:t>
            </a:r>
          </a:p>
          <a:p>
            <a:endParaRPr lang="en-US" dirty="0"/>
          </a:p>
          <a:p>
            <a:r>
              <a:rPr lang="en-US" dirty="0" err="1"/>
              <a:t>Hopguard</a:t>
            </a:r>
            <a:r>
              <a:rPr lang="en-US" dirty="0"/>
              <a:t>® from</a:t>
            </a:r>
            <a:r>
              <a:rPr lang="en-US" baseline="0" dirty="0"/>
              <a:t> BetaTec</a:t>
            </a:r>
            <a:r>
              <a:rPr lang="en-US" dirty="0"/>
              <a:t>, although a bit “messy” as currently</a:t>
            </a:r>
            <a:r>
              <a:rPr lang="en-US" baseline="0" dirty="0"/>
              <a:t> marketed, </a:t>
            </a:r>
            <a:r>
              <a:rPr lang="en-US" dirty="0"/>
              <a:t> may be of some value when used during broodless period (dormant phase). </a:t>
            </a:r>
          </a:p>
          <a:p>
            <a:endParaRPr lang="en-US" b="1" dirty="0"/>
          </a:p>
          <a:p>
            <a:r>
              <a:rPr lang="en-US" b="1" dirty="0"/>
              <a:t>Personal Protection Equipment (PPE): </a:t>
            </a:r>
            <a:r>
              <a:rPr lang="en-US" dirty="0"/>
              <a:t>Applicators and other handlers must wear appropriate protective eyewear, such as face shield or goggles long sleeved shirt and long pants, waterproof gloves and shoes plus socks.</a:t>
            </a:r>
          </a:p>
          <a:p>
            <a:r>
              <a:rPr lang="en-US" b="1" i="1" dirty="0"/>
              <a:t> </a:t>
            </a:r>
            <a:endParaRPr lang="en-US" dirty="0"/>
          </a:p>
          <a:p>
            <a:endParaRPr lang="en-US" b="1" i="1"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38</a:t>
            </a:fld>
            <a:endParaRPr lang="en-US" dirty="0"/>
          </a:p>
        </p:txBody>
      </p:sp>
    </p:spTree>
    <p:extLst>
      <p:ext uri="{BB962C8B-B14F-4D97-AF65-F5344CB8AC3E}">
        <p14:creationId xmlns:p14="http://schemas.microsoft.com/office/powerpoint/2010/main" val="2855448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baseline="0" dirty="0"/>
              <a:t>There are other techniques and</a:t>
            </a:r>
            <a:r>
              <a:rPr lang="en-US" dirty="0"/>
              <a:t> control methods that are</a:t>
            </a:r>
            <a:r>
              <a:rPr lang="en-US" baseline="0" dirty="0"/>
              <a:t> not recommended</a:t>
            </a:r>
            <a:r>
              <a:rPr lang="en-US" dirty="0"/>
              <a:t> by the Honey Bee Health Coalition. </a:t>
            </a:r>
            <a:r>
              <a:rPr lang="en-US" b="1" dirty="0"/>
              <a:t>HBHC ONLY</a:t>
            </a:r>
            <a:r>
              <a:rPr lang="en-US" b="1" baseline="0" dirty="0"/>
              <a:t> recommends treatments that are registered for control of varroa mites.</a:t>
            </a:r>
          </a:p>
          <a:p>
            <a:pPr defTabSz="931637">
              <a:defRPr/>
            </a:pPr>
            <a:endParaRPr lang="en-US" dirty="0"/>
          </a:p>
          <a:p>
            <a:pPr defTabSz="931637">
              <a:defRPr/>
            </a:pPr>
            <a:r>
              <a:rPr lang="en-US" baseline="0" dirty="0"/>
              <a:t>Use of any treatment not registered for control of varroa mites is </a:t>
            </a:r>
            <a:r>
              <a:rPr lang="en-US" b="1" baseline="0" dirty="0"/>
              <a:t>illegal</a:t>
            </a:r>
            <a:r>
              <a:rPr lang="en-US" baseline="0" dirty="0"/>
              <a:t>, regardless of its effectiveness. </a:t>
            </a:r>
          </a:p>
          <a:p>
            <a:pPr defTabSz="931637">
              <a:defRPr/>
            </a:pPr>
            <a:endParaRPr lang="en-US" dirty="0"/>
          </a:p>
          <a:p>
            <a:pPr defTabSz="931637">
              <a:defRPr/>
            </a:pPr>
            <a:r>
              <a:rPr lang="en-US" baseline="0" dirty="0"/>
              <a:t>Remember if it sounds ‘too good to be true’ it probably is. </a:t>
            </a:r>
            <a:endParaRPr lang="en-US" dirty="0"/>
          </a:p>
          <a:p>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39</a:t>
            </a:fld>
            <a:endParaRPr lang="en-US" dirty="0"/>
          </a:p>
        </p:txBody>
      </p:sp>
    </p:spTree>
    <p:extLst>
      <p:ext uri="{BB962C8B-B14F-4D97-AF65-F5344CB8AC3E}">
        <p14:creationId xmlns:p14="http://schemas.microsoft.com/office/powerpoint/2010/main" val="154769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the Honey Bee Health Coalition  and what are we doing about bee health?</a:t>
            </a:r>
          </a:p>
        </p:txBody>
      </p:sp>
      <p:sp>
        <p:nvSpPr>
          <p:cNvPr id="4" name="Slide Number Placeholder 3"/>
          <p:cNvSpPr>
            <a:spLocks noGrp="1"/>
          </p:cNvSpPr>
          <p:nvPr>
            <p:ph type="sldNum" sz="quarter" idx="10"/>
          </p:nvPr>
        </p:nvSpPr>
        <p:spPr/>
        <p:txBody>
          <a:bodyPr/>
          <a:lstStyle/>
          <a:p>
            <a:fld id="{54B174D7-88AA-4191-A81A-7785656CAB02}" type="slidenum">
              <a:rPr lang="en-US" smtClean="0"/>
              <a:pPr/>
              <a:t>4</a:t>
            </a:fld>
            <a:endParaRPr lang="en-US" dirty="0"/>
          </a:p>
        </p:txBody>
      </p:sp>
    </p:spTree>
    <p:extLst>
      <p:ext uri="{BB962C8B-B14F-4D97-AF65-F5344CB8AC3E}">
        <p14:creationId xmlns:p14="http://schemas.microsoft.com/office/powerpoint/2010/main" val="15688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The Honey Bee Health Coalition, or simply HBHC, is a diverse group of beekeepers, businesses, NGOs and public/private agencies focused on finding collaborative, science-based solutions to improving the health of honey bees and other pollinators.</a:t>
            </a:r>
          </a:p>
          <a:p>
            <a:endParaRPr lang="en-US" dirty="0"/>
          </a:p>
        </p:txBody>
      </p:sp>
      <p:sp>
        <p:nvSpPr>
          <p:cNvPr id="4" name="Slide Number Placeholder 3"/>
          <p:cNvSpPr>
            <a:spLocks noGrp="1"/>
          </p:cNvSpPr>
          <p:nvPr>
            <p:ph type="sldNum" sz="quarter" idx="10"/>
          </p:nvPr>
        </p:nvSpPr>
        <p:spPr/>
        <p:txBody>
          <a:bodyPr/>
          <a:lstStyle/>
          <a:p>
            <a:fld id="{F9FD727E-5DB8-474B-A131-EE538BDE657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9945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Honey Bee Health Coalition</a:t>
            </a:r>
            <a:r>
              <a:rPr lang="en-US" baseline="0" dirty="0"/>
              <a:t> functions with task forces. One task force focuses on Crop Pest Management, another on Bee Nutrition and Forage. Our Hive Management Task Force has developed several resources</a:t>
            </a:r>
            <a:r>
              <a:rPr lang="en-US" dirty="0"/>
              <a:t> to help beekeepers control varroa mites.</a:t>
            </a:r>
          </a:p>
          <a:p>
            <a:endParaRPr lang="en-US" i="1" baseline="0" dirty="0"/>
          </a:p>
          <a:p>
            <a:r>
              <a:rPr lang="en-US" i="1" dirty="0"/>
              <a:t>The </a:t>
            </a:r>
            <a:r>
              <a:rPr lang="en-US" i="1" baseline="0" dirty="0"/>
              <a:t>Tools for Varroa Management</a:t>
            </a:r>
            <a:r>
              <a:rPr lang="en-US" i="1" dirty="0"/>
              <a:t> </a:t>
            </a:r>
            <a:r>
              <a:rPr lang="en-US" dirty="0"/>
              <a:t>guide </a:t>
            </a:r>
            <a:r>
              <a:rPr lang="en-US" baseline="0" dirty="0"/>
              <a:t>offers specific information on varroa mites, sampling and monitoring of mites and an Integrated Pest Management (IPM) approach to non-chemical as well as chemical varroa control options. The </a:t>
            </a:r>
            <a:r>
              <a:rPr lang="en-US" i="1" baseline="0" dirty="0"/>
              <a:t>Tools for Varroa Management</a:t>
            </a:r>
            <a:r>
              <a:rPr lang="en-US" i="0" baseline="0" dirty="0"/>
              <a:t> guide is a free download. </a:t>
            </a: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6</a:t>
            </a:fld>
            <a:endParaRPr lang="en-US" dirty="0"/>
          </a:p>
        </p:txBody>
      </p:sp>
    </p:spTree>
    <p:extLst>
      <p:ext uri="{BB962C8B-B14F-4D97-AF65-F5344CB8AC3E}">
        <p14:creationId xmlns:p14="http://schemas.microsoft.com/office/powerpoint/2010/main" val="169416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a:t>
            </a:r>
            <a:r>
              <a:rPr lang="en-US" b="1" i="1" baseline="0" dirty="0"/>
              <a:t> TO PRESENTER:  If you have an internet connection, you can access the video series on YouTube by clicking anywhere on the images in this slide.  The link will take you to the  IPM video and the list of videos.</a:t>
            </a:r>
            <a:endParaRPr lang="en-US" b="1" i="1" dirty="0"/>
          </a:p>
          <a:p>
            <a:endParaRPr lang="en-US" dirty="0"/>
          </a:p>
          <a:p>
            <a:r>
              <a:rPr lang="en-US" dirty="0"/>
              <a:t>The </a:t>
            </a:r>
            <a:r>
              <a:rPr lang="en-US" i="1" dirty="0"/>
              <a:t>Tools Guide </a:t>
            </a:r>
            <a:r>
              <a:rPr lang="en-US" dirty="0"/>
              <a:t>includes a varroa video series detailing how to</a:t>
            </a:r>
            <a:r>
              <a:rPr lang="en-US" baseline="0" dirty="0"/>
              <a:t> use recommended sampling techniques and controls.  Each video is about 5 minutes long, so they are convenient to view.</a:t>
            </a:r>
          </a:p>
          <a:p>
            <a:endParaRPr lang="en-US" dirty="0"/>
          </a:p>
          <a:p>
            <a:r>
              <a:rPr lang="en-US" dirty="0"/>
              <a:t>They are available on YouTube.  You can find them by searching YouTube  for “tools for varroa management honey bee health coalition.”</a:t>
            </a:r>
          </a:p>
        </p:txBody>
      </p:sp>
      <p:sp>
        <p:nvSpPr>
          <p:cNvPr id="4" name="Slide Number Placeholder 3"/>
          <p:cNvSpPr>
            <a:spLocks noGrp="1"/>
          </p:cNvSpPr>
          <p:nvPr>
            <p:ph type="sldNum" sz="quarter" idx="10"/>
          </p:nvPr>
        </p:nvSpPr>
        <p:spPr/>
        <p:txBody>
          <a:bodyPr/>
          <a:lstStyle/>
          <a:p>
            <a:fld id="{54B174D7-88AA-4191-A81A-7785656CAB02}" type="slidenum">
              <a:rPr lang="en-US" smtClean="0"/>
              <a:pPr/>
              <a:t>7</a:t>
            </a:fld>
            <a:endParaRPr lang="en-US" dirty="0"/>
          </a:p>
        </p:txBody>
      </p:sp>
    </p:spTree>
    <p:extLst>
      <p:ext uri="{BB962C8B-B14F-4D97-AF65-F5344CB8AC3E}">
        <p14:creationId xmlns:p14="http://schemas.microsoft.com/office/powerpoint/2010/main" val="109896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the Honey Bee Health Coalition has developed a Sampling</a:t>
            </a:r>
            <a:r>
              <a:rPr lang="en-US" baseline="0" dirty="0"/>
              <a:t> and Control Spreadsheet which provides a handy tool for beekeepers to track their varroa mite populations, their individual control strategy and the effectiveness of applied controls.  Careful measurement and tracking are important to successful implementation of Integrated Pest Management (IPM). It is also a free download.</a:t>
            </a: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8</a:t>
            </a:fld>
            <a:endParaRPr lang="en-US" dirty="0"/>
          </a:p>
        </p:txBody>
      </p:sp>
    </p:spTree>
    <p:extLst>
      <p:ext uri="{BB962C8B-B14F-4D97-AF65-F5344CB8AC3E}">
        <p14:creationId xmlns:p14="http://schemas.microsoft.com/office/powerpoint/2010/main" val="201852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PRESENTER:  The next section of this presentation is organized as a series of questions and answers.  Show each question slide, ask the audience what they think the answer is, then advance to the answers slide to discuss the information.</a:t>
            </a:r>
          </a:p>
          <a:p>
            <a:endParaRPr lang="en-US" dirty="0"/>
          </a:p>
          <a:p>
            <a:r>
              <a:rPr lang="en-US" dirty="0"/>
              <a:t>There is information out there about varroa mites, but not all of it is accurate. </a:t>
            </a:r>
          </a:p>
          <a:p>
            <a:endParaRPr lang="en-US" dirty="0"/>
          </a:p>
          <a:p>
            <a:r>
              <a:rPr lang="en-US" dirty="0"/>
              <a:t>We’ll supply</a:t>
            </a:r>
            <a:r>
              <a:rPr lang="en-US" baseline="0" dirty="0"/>
              <a:t> answers to several important questions about varroa, drawing from the </a:t>
            </a:r>
            <a:r>
              <a:rPr lang="en-US" i="1" baseline="0" dirty="0"/>
              <a:t>Tools for Varroa Management </a:t>
            </a:r>
            <a:r>
              <a:rPr lang="en-US" baseline="0" dirty="0"/>
              <a:t>guide might help you answer about varroa.  At each question prompt, say what you think the right answer is, then we’ll see what it is.</a:t>
            </a:r>
            <a:endParaRPr lang="en-US" dirty="0"/>
          </a:p>
        </p:txBody>
      </p:sp>
      <p:sp>
        <p:nvSpPr>
          <p:cNvPr id="4" name="Slide Number Placeholder 3"/>
          <p:cNvSpPr>
            <a:spLocks noGrp="1"/>
          </p:cNvSpPr>
          <p:nvPr>
            <p:ph type="sldNum" sz="quarter" idx="10"/>
          </p:nvPr>
        </p:nvSpPr>
        <p:spPr/>
        <p:txBody>
          <a:bodyPr/>
          <a:lstStyle/>
          <a:p>
            <a:fld id="{54B174D7-88AA-4191-A81A-7785656CAB02}" type="slidenum">
              <a:rPr lang="en-US" smtClean="0"/>
              <a:pPr/>
              <a:t>9</a:t>
            </a:fld>
            <a:endParaRPr lang="en-US" dirty="0"/>
          </a:p>
        </p:txBody>
      </p:sp>
    </p:spTree>
    <p:extLst>
      <p:ext uri="{BB962C8B-B14F-4D97-AF65-F5344CB8AC3E}">
        <p14:creationId xmlns:p14="http://schemas.microsoft.com/office/powerpoint/2010/main" val="128892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8102C6-CCFD-4A0F-96A0-325999E81E05}"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F80421-7315-4599-B531-9A09AE9C2298}"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C22B21-00E0-41B1-A93D-4584F1363B6F}"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5A0FDD-1C4A-4EAB-9100-F372AE63AED9}"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331152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6CBE8-0B73-4441-ACBB-5BBBFF46654A}"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13006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15646-A925-4F2B-9DE0-F034C5876E10}"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94094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66E668-DEE7-479B-8412-4346DFDC6802}" type="datetime1">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195675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8D151A-BF90-4BA5-9EF2-7C6A9AE4E945}" type="datetime1">
              <a:rPr lang="en-US" smtClean="0"/>
              <a:pPr/>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1432351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FE7A80-73F6-4994-9F59-C5C8F526B676}" type="datetime1">
              <a:rPr lang="en-US" smtClean="0"/>
              <a:pPr/>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277825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299EA-3C77-4892-9272-873358C93B6C}" type="datetime1">
              <a:rPr lang="en-US" smtClean="0"/>
              <a:pPr/>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192260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5982D-3463-456C-9C8F-4814D60CE853}" type="datetime1">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179130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9970290-760C-40B8-96F2-638F2F630813}"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3E22A9-3E98-4040-937F-3FD982419207}" type="datetime1">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387039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D603E-1F3C-46DC-896F-00614A47BEB5}"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321996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8817C3-C66D-4A45-A73C-7441B97458AA}"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382685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8C759F-D137-4C18-A544-D7077CE5F085}" type="datetime1">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9C70F8-55C5-4F1F-B73A-0AC461E08D5B}" type="datetime1">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4E88EE-D61E-41A8-872A-B3D46AB9675D}" type="datetime1">
              <a:rPr lang="en-US" smtClean="0"/>
              <a:pPr/>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0A8264C-568D-4105-A867-B2EA815B3BEA}" type="datetime1">
              <a:rPr lang="en-US" smtClean="0"/>
              <a:pPr/>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15EAC2-A2D4-458D-8C78-D5EED68FAAF0}" type="datetime1">
              <a:rPr lang="en-US" smtClean="0"/>
              <a:pPr/>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17309C0-0B82-40D5-A6FE-A7FF8242C489}" type="datetime1">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88CDF8-28EC-4424-913A-39BF8E0348FF}" type="datetime1">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848835-E1EA-46BE-9EFF-520AC27F58E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8835-E1EA-46BE-9EFF-520AC27F58E2}" type="slidenum">
              <a:rPr lang="en-US" smtClean="0"/>
              <a:pPr/>
              <a:t>‹#›</a:t>
            </a:fld>
            <a:endParaRPr lang="en-US" dirty="0"/>
          </a:p>
        </p:txBody>
      </p:sp>
      <p:pic>
        <p:nvPicPr>
          <p:cNvPr id="7" name="Picture 2" descr="C:\Users\Dewey\Pictures\Nov 2016 backup images\HBHC log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315" y="5952163"/>
            <a:ext cx="714375" cy="8096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C9CF8-067D-458F-BD95-6EEEE38B13E8}" type="datetime1">
              <a:rPr lang="en-US" smtClean="0"/>
              <a:pPr/>
              <a:t>4/5/2017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49553-E9DB-4106-94B6-8E5FE4E04FC8}" type="slidenum">
              <a:rPr lang="en-US" smtClean="0"/>
              <a:pPr/>
              <a:t>‹#›</a:t>
            </a:fld>
            <a:endParaRPr lang="en-US" dirty="0"/>
          </a:p>
        </p:txBody>
      </p:sp>
    </p:spTree>
    <p:extLst>
      <p:ext uri="{BB962C8B-B14F-4D97-AF65-F5344CB8AC3E}">
        <p14:creationId xmlns:p14="http://schemas.microsoft.com/office/powerpoint/2010/main" val="91890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4titRjZuOQ"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https://www.youtube.com/watch?v=aFlLPZ5KbgU&amp;list=PLQm1WA72K03LSMohfG0Tnc1a9lyinzl3T" TargetMode="External"/><Relationship Id="rId4" Type="http://schemas.openxmlformats.org/officeDocument/2006/relationships/hyperlink" Target="http://www.honeybeehealthcoalition.org/varro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83.jpeg"/><Relationship Id="rId4" Type="http://schemas.openxmlformats.org/officeDocument/2006/relationships/image" Target="../media/image82.jpe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eg"/><Relationship Id="rId18" Type="http://schemas.openxmlformats.org/officeDocument/2006/relationships/image" Target="../media/image20.png"/><Relationship Id="rId26" Type="http://schemas.openxmlformats.org/officeDocument/2006/relationships/image" Target="../media/image28.jpeg"/><Relationship Id="rId39" Type="http://schemas.openxmlformats.org/officeDocument/2006/relationships/image" Target="../media/image40.gif"/><Relationship Id="rId3" Type="http://schemas.openxmlformats.org/officeDocument/2006/relationships/image" Target="../media/image5.jpeg"/><Relationship Id="rId21" Type="http://schemas.openxmlformats.org/officeDocument/2006/relationships/image" Target="../media/image23.png"/><Relationship Id="rId34" Type="http://schemas.openxmlformats.org/officeDocument/2006/relationships/image" Target="../media/image36.jpeg"/><Relationship Id="rId42" Type="http://schemas.openxmlformats.org/officeDocument/2006/relationships/image" Target="../media/image43.jpeg"/><Relationship Id="rId47" Type="http://schemas.openxmlformats.org/officeDocument/2006/relationships/image" Target="../media/image48.jpeg"/><Relationship Id="rId7" Type="http://schemas.openxmlformats.org/officeDocument/2006/relationships/image" Target="../media/image9.gif"/><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jpeg"/><Relationship Id="rId38" Type="http://schemas.openxmlformats.org/officeDocument/2006/relationships/hyperlink" Target="http://caff.org/wp-content/uploads/2011/10/abclogo_new.gif" TargetMode="External"/><Relationship Id="rId46" Type="http://schemas.openxmlformats.org/officeDocument/2006/relationships/image" Target="../media/image47.png"/><Relationship Id="rId2" Type="http://schemas.openxmlformats.org/officeDocument/2006/relationships/notesSlide" Target="../notesSlides/notesSlide5.xml"/><Relationship Id="rId16" Type="http://schemas.openxmlformats.org/officeDocument/2006/relationships/image" Target="../media/image18.gif"/><Relationship Id="rId20" Type="http://schemas.openxmlformats.org/officeDocument/2006/relationships/image" Target="../media/image22.emf"/><Relationship Id="rId29" Type="http://schemas.openxmlformats.org/officeDocument/2006/relationships/image" Target="../media/image31.jpeg"/><Relationship Id="rId41"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32" Type="http://schemas.openxmlformats.org/officeDocument/2006/relationships/image" Target="../media/image34.jpeg"/><Relationship Id="rId37" Type="http://schemas.openxmlformats.org/officeDocument/2006/relationships/image" Target="../media/image39.jpeg"/><Relationship Id="rId40" Type="http://schemas.openxmlformats.org/officeDocument/2006/relationships/image" Target="../media/image41.jpeg"/><Relationship Id="rId45" Type="http://schemas.openxmlformats.org/officeDocument/2006/relationships/image" Target="../media/image46.pn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jpeg"/><Relationship Id="rId36" Type="http://schemas.openxmlformats.org/officeDocument/2006/relationships/image" Target="../media/image38.jpe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5.jpeg"/><Relationship Id="rId4" Type="http://schemas.openxmlformats.org/officeDocument/2006/relationships/image" Target="../media/image6.gif"/><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png"/><Relationship Id="rId27" Type="http://schemas.openxmlformats.org/officeDocument/2006/relationships/image" Target="../media/image29.jpeg"/><Relationship Id="rId30" Type="http://schemas.openxmlformats.org/officeDocument/2006/relationships/image" Target="../media/image32.tiff"/><Relationship Id="rId35" Type="http://schemas.openxmlformats.org/officeDocument/2006/relationships/image" Target="../media/image37.jpeg"/><Relationship Id="rId43" Type="http://schemas.openxmlformats.org/officeDocument/2006/relationships/image" Target="../media/image44.jpeg"/><Relationship Id="rId48"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honeybeehealthcoalition.org/varro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FlLPZ5KbgU&amp;list=PLQm1WA72K03LSMohfG0Tnc1a9lyinzl3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honeybeehealthcoalition.org/varro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image" Target="../media/image54.jpeg"/><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71600"/>
            <a:ext cx="7772400" cy="1470025"/>
          </a:xfrm>
        </p:spPr>
        <p:txBody>
          <a:bodyPr/>
          <a:lstStyle/>
          <a:p>
            <a:r>
              <a:rPr lang="en-US" b="1" dirty="0"/>
              <a:t>Protect Your Bees </a:t>
            </a:r>
            <a:br>
              <a:rPr lang="en-US" b="1" dirty="0"/>
            </a:br>
            <a:r>
              <a:rPr lang="en-US" dirty="0"/>
              <a:t>from Varroa Mites</a:t>
            </a:r>
          </a:p>
        </p:txBody>
      </p:sp>
      <p:pic>
        <p:nvPicPr>
          <p:cNvPr id="6" name="Picture 2" descr="C:\Users\Dewey\Pictures\Nov 2016 backup images\HBH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895" y="3105104"/>
            <a:ext cx="2370085" cy="26860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6167735"/>
            <a:ext cx="7848600" cy="461665"/>
          </a:xfrm>
          <a:prstGeom prst="rect">
            <a:avLst/>
          </a:prstGeom>
          <a:solidFill>
            <a:schemeClr val="bg1"/>
          </a:solidFill>
        </p:spPr>
        <p:txBody>
          <a:bodyPr wrap="square" rtlCol="0">
            <a:spAutoFit/>
          </a:bodyPr>
          <a:lstStyle/>
          <a:p>
            <a:pPr algn="ctr"/>
            <a:r>
              <a:rPr lang="en-US" sz="2400" dirty="0"/>
              <a:t>HEALTHY BEES, HEALTHY PEOPLE, HEALTHY PLANET.</a:t>
            </a:r>
            <a:r>
              <a:rPr lang="en-US" sz="2400" baseline="30000" dirty="0"/>
              <a:t>TM</a:t>
            </a:r>
            <a:endParaRPr lang="en-US" sz="2400" dirty="0"/>
          </a:p>
        </p:txBody>
      </p:sp>
      <p:sp>
        <p:nvSpPr>
          <p:cNvPr id="8" name="Slide Number Placeholder 7"/>
          <p:cNvSpPr>
            <a:spLocks noGrp="1"/>
          </p:cNvSpPr>
          <p:nvPr>
            <p:ph type="sldNum" sz="quarter" idx="12"/>
          </p:nvPr>
        </p:nvSpPr>
        <p:spPr/>
        <p:txBody>
          <a:bodyPr/>
          <a:lstStyle/>
          <a:p>
            <a:fld id="{E0B49553-E9DB-4106-94B6-8E5FE4E04FC8}" type="slidenum">
              <a:rPr lang="en-US" smtClean="0"/>
              <a:pPr/>
              <a:t>1</a:t>
            </a:fld>
            <a:endParaRPr lang="en-US" dirty="0"/>
          </a:p>
        </p:txBody>
      </p:sp>
    </p:spTree>
    <p:extLst>
      <p:ext uri="{BB962C8B-B14F-4D97-AF65-F5344CB8AC3E}">
        <p14:creationId xmlns:p14="http://schemas.microsoft.com/office/powerpoint/2010/main" val="303657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762" y="685800"/>
            <a:ext cx="8229600" cy="1143000"/>
          </a:xfrm>
        </p:spPr>
        <p:txBody>
          <a:bodyPr/>
          <a:lstStyle/>
          <a:p>
            <a:r>
              <a:rPr lang="en-US" dirty="0"/>
              <a:t>What is a Varroa Mite?</a:t>
            </a:r>
          </a:p>
        </p:txBody>
      </p:sp>
      <p:sp>
        <p:nvSpPr>
          <p:cNvPr id="4" name="Slide Number Placeholder 3"/>
          <p:cNvSpPr>
            <a:spLocks noGrp="1"/>
          </p:cNvSpPr>
          <p:nvPr>
            <p:ph type="sldNum" sz="quarter" idx="12"/>
          </p:nvPr>
        </p:nvSpPr>
        <p:spPr/>
        <p:txBody>
          <a:bodyPr/>
          <a:lstStyle/>
          <a:p>
            <a:fld id="{E0B49553-E9DB-4106-94B6-8E5FE4E04FC8}" type="slidenum">
              <a:rPr lang="en-US" smtClean="0"/>
              <a:pPr/>
              <a:t>10</a:t>
            </a:fld>
            <a:endParaRPr lang="en-US" dirty="0"/>
          </a:p>
        </p:txBody>
      </p:sp>
      <p:pic>
        <p:nvPicPr>
          <p:cNvPr id="6" name="Picture 2" descr="C:\Users\Dewey\Pictures\Nov 2016 backup images\HBH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0" y="5997949"/>
            <a:ext cx="638505" cy="7236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231" t="12398" b="10849"/>
          <a:stretch/>
        </p:blipFill>
        <p:spPr>
          <a:xfrm>
            <a:off x="1524000" y="2202873"/>
            <a:ext cx="6678690" cy="3325091"/>
          </a:xfrm>
          <a:prstGeom prst="rect">
            <a:avLst/>
          </a:prstGeom>
        </p:spPr>
      </p:pic>
      <p:sp>
        <p:nvSpPr>
          <p:cNvPr id="11" name="Oval 10"/>
          <p:cNvSpPr/>
          <p:nvPr/>
        </p:nvSpPr>
        <p:spPr>
          <a:xfrm>
            <a:off x="4572000" y="4114800"/>
            <a:ext cx="9906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a:endCxn id="11" idx="7"/>
          </p:cNvCxnSpPr>
          <p:nvPr/>
        </p:nvCxnSpPr>
        <p:spPr>
          <a:xfrm flipH="1">
            <a:off x="5417530" y="2819400"/>
            <a:ext cx="1059470" cy="13958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4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Varroa Mite?</a:t>
            </a:r>
          </a:p>
        </p:txBody>
      </p:sp>
      <p:sp>
        <p:nvSpPr>
          <p:cNvPr id="3" name="Slide Number Placeholder 2"/>
          <p:cNvSpPr>
            <a:spLocks noGrp="1"/>
          </p:cNvSpPr>
          <p:nvPr>
            <p:ph type="sldNum" sz="quarter" idx="12"/>
          </p:nvPr>
        </p:nvSpPr>
        <p:spPr/>
        <p:txBody>
          <a:bodyPr/>
          <a:lstStyle/>
          <a:p>
            <a:fld id="{E0B49553-E9DB-4106-94B6-8E5FE4E04FC8}" type="slidenum">
              <a:rPr lang="en-US" smtClean="0"/>
              <a:pPr/>
              <a:t>11</a:t>
            </a:fld>
            <a:endParaRPr lang="en-US" dirty="0"/>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i="1" dirty="0"/>
              <a:t>Scientific name </a:t>
            </a:r>
            <a:r>
              <a:rPr lang="en-US" dirty="0">
                <a:sym typeface="Wingdings" panose="05000000000000000000" pitchFamily="2" charset="2"/>
              </a:rPr>
              <a:t> </a:t>
            </a:r>
            <a:r>
              <a:rPr lang="en-US" i="1" dirty="0"/>
              <a:t>Varroa destructor </a:t>
            </a:r>
          </a:p>
          <a:p>
            <a:pPr lvl="1"/>
            <a:r>
              <a:rPr lang="en-US" dirty="0"/>
              <a:t>Originally a pest of Asian honey bee</a:t>
            </a:r>
          </a:p>
          <a:p>
            <a:pPr lvl="1"/>
            <a:r>
              <a:rPr lang="en-US" dirty="0"/>
              <a:t>Introduced to United States in 1987</a:t>
            </a:r>
          </a:p>
          <a:p>
            <a:pPr lvl="1"/>
            <a:r>
              <a:rPr lang="en-US" dirty="0"/>
              <a:t>In all beekeeping countries except Australia </a:t>
            </a:r>
          </a:p>
          <a:p>
            <a:pPr lvl="1"/>
            <a:r>
              <a:rPr lang="en-US" dirty="0"/>
              <a:t>Parasitizes larva and adult bees  </a:t>
            </a:r>
          </a:p>
          <a:p>
            <a:pPr lvl="1"/>
            <a:r>
              <a:rPr lang="en-US" dirty="0"/>
              <a:t>Vector for diseases </a:t>
            </a:r>
          </a:p>
          <a:p>
            <a:pPr lvl="1"/>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09800" y="4952040"/>
            <a:ext cx="3872754" cy="1573734"/>
          </a:xfrm>
          <a:prstGeom prst="rect">
            <a:avLst/>
          </a:prstGeom>
        </p:spPr>
      </p:pic>
      <p:sp>
        <p:nvSpPr>
          <p:cNvPr id="7" name="Oval 6"/>
          <p:cNvSpPr/>
          <p:nvPr/>
        </p:nvSpPr>
        <p:spPr>
          <a:xfrm>
            <a:off x="2819400" y="5540749"/>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838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Autofit/>
          </a:bodyPr>
          <a:lstStyle/>
          <a:p>
            <a:br>
              <a:rPr lang="en-US" dirty="0"/>
            </a:br>
            <a:br>
              <a:rPr lang="en-US" dirty="0"/>
            </a:br>
            <a:r>
              <a:rPr lang="en-US" b="1" dirty="0"/>
              <a:t>True or False?  </a:t>
            </a:r>
            <a:br>
              <a:rPr lang="en-US" b="1" dirty="0"/>
            </a:br>
            <a:br>
              <a:rPr lang="en-US" dirty="0"/>
            </a:br>
            <a:endParaRPr lang="en-US" sz="6000" dirty="0"/>
          </a:p>
        </p:txBody>
      </p:sp>
      <p:sp>
        <p:nvSpPr>
          <p:cNvPr id="6" name="Slide Number Placeholder 5"/>
          <p:cNvSpPr>
            <a:spLocks noGrp="1"/>
          </p:cNvSpPr>
          <p:nvPr>
            <p:ph type="sldNum" sz="quarter" idx="12"/>
          </p:nvPr>
        </p:nvSpPr>
        <p:spPr/>
        <p:txBody>
          <a:bodyPr/>
          <a:lstStyle/>
          <a:p>
            <a:fld id="{C9848835-E1EA-46BE-9EFF-520AC27F58E2}" type="slidenum">
              <a:rPr lang="en-US" smtClean="0"/>
              <a:pPr/>
              <a:t>12</a:t>
            </a:fld>
            <a:endParaRPr lang="en-US" dirty="0"/>
          </a:p>
        </p:txBody>
      </p:sp>
      <p:sp>
        <p:nvSpPr>
          <p:cNvPr id="7" name="Rectangle 6"/>
          <p:cNvSpPr/>
          <p:nvPr/>
        </p:nvSpPr>
        <p:spPr>
          <a:xfrm>
            <a:off x="609600" y="3306762"/>
            <a:ext cx="8153400" cy="1384995"/>
          </a:xfrm>
          <a:prstGeom prst="rect">
            <a:avLst/>
          </a:prstGeom>
        </p:spPr>
        <p:txBody>
          <a:bodyPr wrap="square">
            <a:spAutoFit/>
          </a:bodyPr>
          <a:lstStyle/>
          <a:p>
            <a:r>
              <a:rPr lang="en-US" sz="2800" dirty="0"/>
              <a:t>Every honey bee colony in the continental United States and Canada either has Varroa mites today or will have them within several months.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xponential curve grap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88" r="16755" b="11002"/>
          <a:stretch/>
        </p:blipFill>
        <p:spPr bwMode="auto">
          <a:xfrm>
            <a:off x="5029200" y="2590800"/>
            <a:ext cx="3810000" cy="350846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9848835-E1EA-46BE-9EFF-520AC27F58E2}" type="slidenum">
              <a:rPr lang="en-US" smtClean="0"/>
              <a:pPr/>
              <a:t>13</a:t>
            </a:fld>
            <a:endParaRPr lang="en-US" dirty="0"/>
          </a:p>
        </p:txBody>
      </p:sp>
      <p:sp>
        <p:nvSpPr>
          <p:cNvPr id="2" name="Title 1"/>
          <p:cNvSpPr>
            <a:spLocks noGrp="1"/>
          </p:cNvSpPr>
          <p:nvPr>
            <p:ph type="title" idx="4294967295"/>
          </p:nvPr>
        </p:nvSpPr>
        <p:spPr>
          <a:xfrm>
            <a:off x="2438400" y="13855"/>
            <a:ext cx="3276600" cy="1143000"/>
          </a:xfrm>
        </p:spPr>
        <p:txBody>
          <a:bodyPr>
            <a:normAutofit/>
          </a:bodyPr>
          <a:lstStyle/>
          <a:p>
            <a:r>
              <a:rPr lang="en-US" sz="6000" b="1" dirty="0"/>
              <a:t>TRUE</a:t>
            </a:r>
          </a:p>
        </p:txBody>
      </p:sp>
      <p:sp>
        <p:nvSpPr>
          <p:cNvPr id="4" name="TextBox 3"/>
          <p:cNvSpPr txBox="1"/>
          <p:nvPr/>
        </p:nvSpPr>
        <p:spPr>
          <a:xfrm>
            <a:off x="690465" y="2989537"/>
            <a:ext cx="3075838" cy="1631216"/>
          </a:xfrm>
          <a:prstGeom prst="rect">
            <a:avLst/>
          </a:prstGeom>
          <a:noFill/>
        </p:spPr>
        <p:txBody>
          <a:bodyPr wrap="square" rtlCol="0">
            <a:spAutoFit/>
          </a:bodyPr>
          <a:lstStyle/>
          <a:p>
            <a:r>
              <a:rPr lang="en-US" sz="2000" b="1" dirty="0"/>
              <a:t>We all need to accept the fact that we have an extra member of the family – the mite – and it’s here to stay.</a:t>
            </a:r>
          </a:p>
          <a:p>
            <a:r>
              <a:rPr lang="en-US" sz="2000" dirty="0"/>
              <a:t>                               </a:t>
            </a:r>
            <a:r>
              <a:rPr lang="en-US" sz="1200" dirty="0"/>
              <a:t>HBHC Coalition</a:t>
            </a:r>
            <a:endParaRPr lang="en-US" sz="1200" b="1" dirty="0"/>
          </a:p>
        </p:txBody>
      </p:sp>
      <p:sp>
        <p:nvSpPr>
          <p:cNvPr id="8" name="Rectangle 7"/>
          <p:cNvSpPr/>
          <p:nvPr/>
        </p:nvSpPr>
        <p:spPr>
          <a:xfrm>
            <a:off x="364815" y="1021140"/>
            <a:ext cx="8474383" cy="1569660"/>
          </a:xfrm>
          <a:prstGeom prst="rect">
            <a:avLst/>
          </a:prstGeom>
        </p:spPr>
        <p:txBody>
          <a:bodyPr wrap="square">
            <a:spAutoFit/>
          </a:bodyPr>
          <a:lstStyle/>
          <a:p>
            <a:r>
              <a:rPr lang="en-US" sz="2400" dirty="0"/>
              <a:t>Every honey bee colony in the continental United States and Canada either has Varroa mites today or will have them within several months. Doing nothing about </a:t>
            </a:r>
            <a:r>
              <a:rPr lang="en-US" sz="2400" dirty="0" err="1"/>
              <a:t>varroa</a:t>
            </a:r>
            <a:r>
              <a:rPr lang="en-US" sz="2400" dirty="0"/>
              <a:t> mites is not a practical option for most beekeepers. </a:t>
            </a:r>
          </a:p>
        </p:txBody>
      </p:sp>
      <p:grpSp>
        <p:nvGrpSpPr>
          <p:cNvPr id="15" name="Group 14"/>
          <p:cNvGrpSpPr/>
          <p:nvPr/>
        </p:nvGrpSpPr>
        <p:grpSpPr>
          <a:xfrm>
            <a:off x="3789951" y="2895600"/>
            <a:ext cx="4820649" cy="3722132"/>
            <a:chOff x="3789951" y="2895600"/>
            <a:chExt cx="4820649" cy="3722132"/>
          </a:xfrm>
        </p:grpSpPr>
        <p:sp>
          <p:nvSpPr>
            <p:cNvPr id="5" name="TextBox 4"/>
            <p:cNvSpPr txBox="1"/>
            <p:nvPr/>
          </p:nvSpPr>
          <p:spPr>
            <a:xfrm>
              <a:off x="5317817" y="6248400"/>
              <a:ext cx="3200400" cy="369332"/>
            </a:xfrm>
            <a:prstGeom prst="rect">
              <a:avLst/>
            </a:prstGeom>
            <a:noFill/>
          </p:spPr>
          <p:txBody>
            <a:bodyPr wrap="square" rtlCol="0">
              <a:spAutoFit/>
            </a:bodyPr>
            <a:lstStyle/>
            <a:p>
              <a:pPr algn="ctr"/>
              <a:r>
                <a:rPr lang="en-US" dirty="0"/>
                <a:t>Months</a:t>
              </a:r>
            </a:p>
          </p:txBody>
        </p:sp>
        <p:sp>
          <p:nvSpPr>
            <p:cNvPr id="6" name="TextBox 5"/>
            <p:cNvSpPr txBox="1"/>
            <p:nvPr/>
          </p:nvSpPr>
          <p:spPr>
            <a:xfrm>
              <a:off x="3789951" y="4953000"/>
              <a:ext cx="1239249" cy="646331"/>
            </a:xfrm>
            <a:prstGeom prst="rect">
              <a:avLst/>
            </a:prstGeom>
            <a:noFill/>
          </p:spPr>
          <p:txBody>
            <a:bodyPr wrap="none" rtlCol="0">
              <a:spAutoFit/>
            </a:bodyPr>
            <a:lstStyle/>
            <a:p>
              <a:pPr algn="ctr"/>
              <a:r>
                <a:rPr lang="en-US" dirty="0"/>
                <a:t>Mite </a:t>
              </a:r>
            </a:p>
            <a:p>
              <a:pPr algn="ctr"/>
              <a:r>
                <a:rPr lang="en-US" dirty="0"/>
                <a:t>Infestation </a:t>
              </a:r>
            </a:p>
          </p:txBody>
        </p:sp>
        <p:sp>
          <p:nvSpPr>
            <p:cNvPr id="10" name="TextBox 9"/>
            <p:cNvSpPr txBox="1"/>
            <p:nvPr/>
          </p:nvSpPr>
          <p:spPr>
            <a:xfrm>
              <a:off x="5105400" y="6047601"/>
              <a:ext cx="3505200" cy="276999"/>
            </a:xfrm>
            <a:prstGeom prst="rect">
              <a:avLst/>
            </a:prstGeom>
            <a:noFill/>
          </p:spPr>
          <p:txBody>
            <a:bodyPr wrap="square" rtlCol="0">
              <a:spAutoFit/>
            </a:bodyPr>
            <a:lstStyle/>
            <a:p>
              <a:r>
                <a:rPr lang="en-US" sz="1200" dirty="0"/>
                <a:t>0               1               2       	3              4              5</a:t>
              </a:r>
            </a:p>
          </p:txBody>
        </p:sp>
        <p:sp>
          <p:nvSpPr>
            <p:cNvPr id="12" name="TextBox 11"/>
            <p:cNvSpPr txBox="1"/>
            <p:nvPr/>
          </p:nvSpPr>
          <p:spPr>
            <a:xfrm>
              <a:off x="4724400" y="5867400"/>
              <a:ext cx="373820" cy="276999"/>
            </a:xfrm>
            <a:prstGeom prst="rect">
              <a:avLst/>
            </a:prstGeom>
            <a:noFill/>
          </p:spPr>
          <p:txBody>
            <a:bodyPr wrap="none" rtlCol="0">
              <a:spAutoFit/>
            </a:bodyPr>
            <a:lstStyle/>
            <a:p>
              <a:r>
                <a:rPr lang="en-US" sz="1200" dirty="0"/>
                <a:t>0%</a:t>
              </a:r>
            </a:p>
          </p:txBody>
        </p:sp>
        <p:sp>
          <p:nvSpPr>
            <p:cNvPr id="13" name="TextBox 12"/>
            <p:cNvSpPr txBox="1"/>
            <p:nvPr/>
          </p:nvSpPr>
          <p:spPr>
            <a:xfrm>
              <a:off x="4724400" y="4343400"/>
              <a:ext cx="373820" cy="276999"/>
            </a:xfrm>
            <a:prstGeom prst="rect">
              <a:avLst/>
            </a:prstGeom>
            <a:noFill/>
          </p:spPr>
          <p:txBody>
            <a:bodyPr wrap="none" rtlCol="0">
              <a:spAutoFit/>
            </a:bodyPr>
            <a:lstStyle/>
            <a:p>
              <a:r>
                <a:rPr lang="en-US" sz="1200" dirty="0"/>
                <a:t>5%</a:t>
              </a:r>
            </a:p>
          </p:txBody>
        </p:sp>
        <p:sp>
          <p:nvSpPr>
            <p:cNvPr id="14" name="TextBox 13"/>
            <p:cNvSpPr txBox="1"/>
            <p:nvPr/>
          </p:nvSpPr>
          <p:spPr>
            <a:xfrm>
              <a:off x="4648200" y="2895600"/>
              <a:ext cx="452368" cy="276999"/>
            </a:xfrm>
            <a:prstGeom prst="rect">
              <a:avLst/>
            </a:prstGeom>
            <a:noFill/>
          </p:spPr>
          <p:txBody>
            <a:bodyPr wrap="none" rtlCol="0">
              <a:spAutoFit/>
            </a:bodyPr>
            <a:lstStyle/>
            <a:p>
              <a:r>
                <a:rPr lang="en-US" sz="1200" dirty="0"/>
                <a:t>10%</a:t>
              </a:r>
            </a:p>
          </p:txBody>
        </p:sp>
      </p:grpSp>
    </p:spTree>
    <p:extLst>
      <p:ext uri="{BB962C8B-B14F-4D97-AF65-F5344CB8AC3E}">
        <p14:creationId xmlns:p14="http://schemas.microsoft.com/office/powerpoint/2010/main" val="314262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750" y="2667000"/>
            <a:ext cx="8731250" cy="1200329"/>
          </a:xfrm>
          <a:prstGeom prst="rect">
            <a:avLst/>
          </a:prstGeom>
        </p:spPr>
        <p:txBody>
          <a:bodyPr wrap="square">
            <a:spAutoFit/>
          </a:bodyPr>
          <a:lstStyle/>
          <a:p>
            <a:pPr algn="ctr"/>
            <a:r>
              <a:rPr lang="en-US" sz="3600" dirty="0"/>
              <a:t>Successful Varroa control is</a:t>
            </a:r>
          </a:p>
          <a:p>
            <a:pPr algn="ctr"/>
            <a:r>
              <a:rPr lang="en-US" sz="3600" dirty="0"/>
              <a:t> ________.</a:t>
            </a:r>
          </a:p>
        </p:txBody>
      </p:sp>
      <p:sp>
        <p:nvSpPr>
          <p:cNvPr id="5" name="Slide Number Placeholder 4"/>
          <p:cNvSpPr>
            <a:spLocks noGrp="1"/>
          </p:cNvSpPr>
          <p:nvPr>
            <p:ph type="sldNum" sz="quarter" idx="12"/>
          </p:nvPr>
        </p:nvSpPr>
        <p:spPr/>
        <p:txBody>
          <a:bodyPr/>
          <a:lstStyle/>
          <a:p>
            <a:fld id="{C9848835-E1EA-46BE-9EFF-520AC27F58E2}"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750" y="386862"/>
            <a:ext cx="8731250" cy="1815882"/>
          </a:xfrm>
          <a:prstGeom prst="rect">
            <a:avLst/>
          </a:prstGeom>
        </p:spPr>
        <p:txBody>
          <a:bodyPr wrap="square">
            <a:spAutoFit/>
          </a:bodyPr>
          <a:lstStyle/>
          <a:p>
            <a:r>
              <a:rPr lang="en-US" sz="3200" dirty="0"/>
              <a:t>     Successful Varroa control is </a:t>
            </a:r>
            <a:r>
              <a:rPr lang="en-US" sz="3200" b="1" i="1" u="sng" dirty="0"/>
              <a:t>PROACTIVE</a:t>
            </a:r>
            <a:r>
              <a:rPr lang="en-US" sz="3200" i="1" u="sng" dirty="0"/>
              <a:t>.</a:t>
            </a:r>
            <a:r>
              <a:rPr lang="en-US" sz="3200" dirty="0"/>
              <a:t>  </a:t>
            </a:r>
          </a:p>
          <a:p>
            <a:endParaRPr lang="en-US" sz="3200" dirty="0"/>
          </a:p>
          <a:p>
            <a:r>
              <a:rPr lang="en-US" sz="2400" dirty="0"/>
              <a:t>We need to control Varroa before the mites reach levels that threaten colony productivity and survival. </a:t>
            </a:r>
          </a:p>
        </p:txBody>
      </p:sp>
      <p:pic>
        <p:nvPicPr>
          <p:cNvPr id="3" name="Picture 2" descr="proactive.jpg"/>
          <p:cNvPicPr>
            <a:picLocks noChangeAspect="1"/>
          </p:cNvPicPr>
          <p:nvPr/>
        </p:nvPicPr>
        <p:blipFill>
          <a:blip r:embed="rId3" cstate="print"/>
          <a:stretch>
            <a:fillRect/>
          </a:stretch>
        </p:blipFill>
        <p:spPr>
          <a:xfrm>
            <a:off x="1905000" y="2438400"/>
            <a:ext cx="4572000" cy="3033656"/>
          </a:xfrm>
          <a:prstGeom prst="rect">
            <a:avLst/>
          </a:prstGeom>
        </p:spPr>
      </p:pic>
      <p:sp>
        <p:nvSpPr>
          <p:cNvPr id="5" name="Slide Number Placeholder 4"/>
          <p:cNvSpPr>
            <a:spLocks noGrp="1"/>
          </p:cNvSpPr>
          <p:nvPr>
            <p:ph type="sldNum" sz="quarter" idx="12"/>
          </p:nvPr>
        </p:nvSpPr>
        <p:spPr/>
        <p:txBody>
          <a:bodyPr/>
          <a:lstStyle/>
          <a:p>
            <a:fld id="{C9848835-E1EA-46BE-9EFF-520AC27F58E2}" type="slidenum">
              <a:rPr lang="en-US" smtClean="0"/>
              <a:pPr/>
              <a:t>15</a:t>
            </a:fld>
            <a:endParaRPr lang="en-US" dirty="0"/>
          </a:p>
        </p:txBody>
      </p:sp>
      <p:sp>
        <p:nvSpPr>
          <p:cNvPr id="6" name="TextBox 5"/>
          <p:cNvSpPr txBox="1"/>
          <p:nvPr/>
        </p:nvSpPr>
        <p:spPr>
          <a:xfrm>
            <a:off x="914400" y="5791200"/>
            <a:ext cx="7924800" cy="369332"/>
          </a:xfrm>
          <a:prstGeom prst="rect">
            <a:avLst/>
          </a:prstGeom>
          <a:noFill/>
        </p:spPr>
        <p:txBody>
          <a:bodyPr wrap="square" rtlCol="0">
            <a:spAutoFit/>
          </a:bodyPr>
          <a:lstStyle/>
          <a:p>
            <a:r>
              <a:rPr lang="en-US" b="1" dirty="0"/>
              <a:t>Integrated Pest Management (IPM) </a:t>
            </a:r>
            <a:r>
              <a:rPr lang="en-US" dirty="0"/>
              <a:t>is the recommended proactive strategy.</a:t>
            </a:r>
          </a:p>
        </p:txBody>
      </p:sp>
    </p:spTree>
    <p:extLst>
      <p:ext uri="{BB962C8B-B14F-4D97-AF65-F5344CB8AC3E}">
        <p14:creationId xmlns:p14="http://schemas.microsoft.com/office/powerpoint/2010/main" val="406839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480608"/>
            <a:ext cx="7772400" cy="1938992"/>
          </a:xfrm>
          <a:prstGeom prst="rect">
            <a:avLst/>
          </a:prstGeom>
          <a:noFill/>
        </p:spPr>
        <p:txBody>
          <a:bodyPr wrap="square" rtlCol="0">
            <a:spAutoFit/>
          </a:bodyPr>
          <a:lstStyle/>
          <a:p>
            <a:pPr algn="ctr"/>
            <a:r>
              <a:rPr lang="en-US" sz="4000" dirty="0"/>
              <a:t>What are the four inter-related population phases of the honey bee/varroa mite seasonal cycles?</a:t>
            </a:r>
          </a:p>
        </p:txBody>
      </p:sp>
      <p:sp>
        <p:nvSpPr>
          <p:cNvPr id="2" name="Slide Number Placeholder 1"/>
          <p:cNvSpPr>
            <a:spLocks noGrp="1"/>
          </p:cNvSpPr>
          <p:nvPr>
            <p:ph type="sldNum" sz="quarter" idx="12"/>
          </p:nvPr>
        </p:nvSpPr>
        <p:spPr/>
        <p:txBody>
          <a:bodyPr/>
          <a:lstStyle/>
          <a:p>
            <a:fld id="{C9848835-E1EA-46BE-9EFF-520AC27F58E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3759" y="1683988"/>
            <a:ext cx="7933118" cy="4445503"/>
          </a:xfrm>
          <a:prstGeom prst="rect">
            <a:avLst/>
          </a:prstGeom>
        </p:spPr>
      </p:pic>
      <p:sp>
        <p:nvSpPr>
          <p:cNvPr id="3" name="TextBox 2"/>
          <p:cNvSpPr txBox="1"/>
          <p:nvPr/>
        </p:nvSpPr>
        <p:spPr>
          <a:xfrm>
            <a:off x="685800" y="304800"/>
            <a:ext cx="7772400" cy="1200329"/>
          </a:xfrm>
          <a:prstGeom prst="rect">
            <a:avLst/>
          </a:prstGeom>
          <a:noFill/>
        </p:spPr>
        <p:txBody>
          <a:bodyPr wrap="square" rtlCol="0">
            <a:spAutoFit/>
          </a:bodyPr>
          <a:lstStyle/>
          <a:p>
            <a:pPr algn="ctr"/>
            <a:r>
              <a:rPr lang="en-US" sz="2400" dirty="0"/>
              <a:t>The four population phases of the honey bee/Varroa mite seasonal cycle are </a:t>
            </a:r>
            <a:r>
              <a:rPr lang="en-US" sz="2400" b="1" dirty="0"/>
              <a:t>dormant</a:t>
            </a:r>
            <a:r>
              <a:rPr lang="en-US" sz="2400" dirty="0"/>
              <a:t>, </a:t>
            </a:r>
            <a:r>
              <a:rPr lang="en-US" sz="2400" b="1" dirty="0"/>
              <a:t>population increase</a:t>
            </a:r>
            <a:r>
              <a:rPr lang="en-US" sz="2400" dirty="0"/>
              <a:t>, </a:t>
            </a:r>
            <a:r>
              <a:rPr lang="en-US" sz="2400" b="1" dirty="0"/>
              <a:t>population peak</a:t>
            </a:r>
            <a:r>
              <a:rPr lang="en-US" sz="2400" dirty="0"/>
              <a:t>,</a:t>
            </a:r>
            <a:r>
              <a:rPr lang="en-US" sz="2400" b="1" dirty="0"/>
              <a:t> </a:t>
            </a:r>
            <a:r>
              <a:rPr lang="en-US" sz="2400" dirty="0"/>
              <a:t>and </a:t>
            </a:r>
            <a:r>
              <a:rPr lang="en-US" sz="2400" b="1" dirty="0"/>
              <a:t>population decline. </a:t>
            </a:r>
          </a:p>
        </p:txBody>
      </p:sp>
      <p:sp>
        <p:nvSpPr>
          <p:cNvPr id="5" name="Oval 4"/>
          <p:cNvSpPr/>
          <p:nvPr/>
        </p:nvSpPr>
        <p:spPr>
          <a:xfrm>
            <a:off x="1943100" y="4719145"/>
            <a:ext cx="990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611821" y="3731173"/>
            <a:ext cx="1219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848318" y="2494893"/>
            <a:ext cx="1524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372318" y="3693073"/>
            <a:ext cx="1143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honeybee.jpg"/>
          <p:cNvPicPr>
            <a:picLocks noChangeAspect="1"/>
          </p:cNvPicPr>
          <p:nvPr/>
        </p:nvPicPr>
        <p:blipFill>
          <a:blip r:embed="rId4" cstate="print"/>
          <a:stretch>
            <a:fillRect/>
          </a:stretch>
        </p:blipFill>
        <p:spPr>
          <a:xfrm>
            <a:off x="2611821" y="2723493"/>
            <a:ext cx="914400" cy="914400"/>
          </a:xfrm>
          <a:prstGeom prst="roundRect">
            <a:avLst/>
          </a:prstGeom>
          <a:ln>
            <a:solidFill>
              <a:schemeClr val="tx1"/>
            </a:solidFill>
          </a:ln>
        </p:spPr>
      </p:pic>
      <p:pic>
        <p:nvPicPr>
          <p:cNvPr id="10" name="Picture 9" descr="Mite.jpg"/>
          <p:cNvPicPr>
            <a:picLocks noChangeAspect="1"/>
          </p:cNvPicPr>
          <p:nvPr/>
        </p:nvPicPr>
        <p:blipFill>
          <a:blip r:embed="rId5" cstate="print"/>
          <a:srcRect t="30800" r="7333" b="14800"/>
          <a:stretch>
            <a:fillRect/>
          </a:stretch>
        </p:blipFill>
        <p:spPr>
          <a:xfrm>
            <a:off x="6858000" y="3813971"/>
            <a:ext cx="914400" cy="894664"/>
          </a:xfrm>
          <a:prstGeom prst="roundRect">
            <a:avLst/>
          </a:prstGeom>
        </p:spPr>
      </p:pic>
      <p:sp>
        <p:nvSpPr>
          <p:cNvPr id="2" name="Slide Number Placeholder 1"/>
          <p:cNvSpPr>
            <a:spLocks noGrp="1"/>
          </p:cNvSpPr>
          <p:nvPr>
            <p:ph type="sldNum" sz="quarter" idx="12"/>
          </p:nvPr>
        </p:nvSpPr>
        <p:spPr/>
        <p:txBody>
          <a:bodyPr/>
          <a:lstStyle/>
          <a:p>
            <a:fld id="{C9848835-E1EA-46BE-9EFF-520AC27F58E2}" type="slidenum">
              <a:rPr lang="en-US" smtClean="0"/>
              <a:pPr/>
              <a:t>17</a:t>
            </a:fld>
            <a:endParaRPr lang="en-US" dirty="0"/>
          </a:p>
        </p:txBody>
      </p:sp>
    </p:spTree>
    <p:extLst>
      <p:ext uri="{BB962C8B-B14F-4D97-AF65-F5344CB8AC3E}">
        <p14:creationId xmlns:p14="http://schemas.microsoft.com/office/powerpoint/2010/main" val="243125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4000" dirty="0"/>
              <a:t>What percentage of mite infestation is considered potentially harmful?</a:t>
            </a:r>
          </a:p>
        </p:txBody>
      </p:sp>
      <p:sp>
        <p:nvSpPr>
          <p:cNvPr id="3" name="Slide Number Placeholder 2"/>
          <p:cNvSpPr>
            <a:spLocks noGrp="1"/>
          </p:cNvSpPr>
          <p:nvPr>
            <p:ph type="sldNum" sz="quarter" idx="12"/>
          </p:nvPr>
        </p:nvSpPr>
        <p:spPr/>
        <p:txBody>
          <a:bodyPr/>
          <a:lstStyle/>
          <a:p>
            <a:fld id="{C9848835-E1EA-46BE-9EFF-520AC27F58E2}" type="slidenum">
              <a:rPr lang="en-US" smtClean="0"/>
              <a:pPr/>
              <a:t>18</a:t>
            </a:fld>
            <a:endParaRPr lang="en-US" dirty="0"/>
          </a:p>
        </p:txBody>
      </p:sp>
      <p:sp>
        <p:nvSpPr>
          <p:cNvPr id="4" name="TextBox 3"/>
          <p:cNvSpPr txBox="1"/>
          <p:nvPr/>
        </p:nvSpPr>
        <p:spPr>
          <a:xfrm>
            <a:off x="1981200" y="533400"/>
            <a:ext cx="1064715" cy="1569660"/>
          </a:xfrm>
          <a:prstGeom prst="rect">
            <a:avLst/>
          </a:prstGeom>
          <a:noFill/>
        </p:spPr>
        <p:txBody>
          <a:bodyPr wrap="none" rtlCol="0">
            <a:spAutoFit/>
          </a:bodyPr>
          <a:lstStyle/>
          <a:p>
            <a:r>
              <a:rPr lang="en-US" sz="9600" dirty="0"/>
              <a:t>%</a:t>
            </a:r>
          </a:p>
        </p:txBody>
      </p:sp>
      <p:sp>
        <p:nvSpPr>
          <p:cNvPr id="5" name="TextBox 4"/>
          <p:cNvSpPr txBox="1"/>
          <p:nvPr/>
        </p:nvSpPr>
        <p:spPr>
          <a:xfrm>
            <a:off x="4344442" y="990600"/>
            <a:ext cx="1064715" cy="1569660"/>
          </a:xfrm>
          <a:prstGeom prst="rect">
            <a:avLst/>
          </a:prstGeom>
          <a:noFill/>
        </p:spPr>
        <p:txBody>
          <a:bodyPr wrap="none" rtlCol="0">
            <a:spAutoFit/>
          </a:bodyPr>
          <a:lstStyle/>
          <a:p>
            <a:r>
              <a:rPr lang="en-US" sz="9600" dirty="0">
                <a:solidFill>
                  <a:srgbClr val="FF0000"/>
                </a:solidFill>
              </a:rPr>
              <a:t>%</a:t>
            </a:r>
          </a:p>
        </p:txBody>
      </p:sp>
      <p:sp>
        <p:nvSpPr>
          <p:cNvPr id="6" name="TextBox 5"/>
          <p:cNvSpPr txBox="1"/>
          <p:nvPr/>
        </p:nvSpPr>
        <p:spPr>
          <a:xfrm>
            <a:off x="1602284" y="4215639"/>
            <a:ext cx="1064715" cy="1569660"/>
          </a:xfrm>
          <a:prstGeom prst="rect">
            <a:avLst/>
          </a:prstGeom>
          <a:noFill/>
        </p:spPr>
        <p:txBody>
          <a:bodyPr wrap="none" rtlCol="0">
            <a:spAutoFit/>
          </a:bodyPr>
          <a:lstStyle/>
          <a:p>
            <a:r>
              <a:rPr lang="en-US" sz="9600" dirty="0">
                <a:solidFill>
                  <a:srgbClr val="0070C0"/>
                </a:solidFill>
              </a:rPr>
              <a:t>%</a:t>
            </a:r>
          </a:p>
        </p:txBody>
      </p:sp>
      <p:sp>
        <p:nvSpPr>
          <p:cNvPr id="7" name="TextBox 6"/>
          <p:cNvSpPr txBox="1"/>
          <p:nvPr/>
        </p:nvSpPr>
        <p:spPr>
          <a:xfrm>
            <a:off x="3812084" y="3425554"/>
            <a:ext cx="1064715" cy="1569660"/>
          </a:xfrm>
          <a:prstGeom prst="rect">
            <a:avLst/>
          </a:prstGeom>
          <a:noFill/>
        </p:spPr>
        <p:txBody>
          <a:bodyPr wrap="none" rtlCol="0">
            <a:spAutoFit/>
          </a:bodyPr>
          <a:lstStyle/>
          <a:p>
            <a:r>
              <a:rPr lang="en-US" sz="9600" dirty="0"/>
              <a:t>%</a:t>
            </a:r>
          </a:p>
        </p:txBody>
      </p:sp>
      <p:sp>
        <p:nvSpPr>
          <p:cNvPr id="8" name="TextBox 7"/>
          <p:cNvSpPr txBox="1"/>
          <p:nvPr/>
        </p:nvSpPr>
        <p:spPr>
          <a:xfrm>
            <a:off x="5410242" y="4995214"/>
            <a:ext cx="1064715" cy="1569660"/>
          </a:xfrm>
          <a:prstGeom prst="rect">
            <a:avLst/>
          </a:prstGeom>
          <a:noFill/>
        </p:spPr>
        <p:txBody>
          <a:bodyPr wrap="none" rtlCol="0">
            <a:spAutoFit/>
          </a:bodyPr>
          <a:lstStyle/>
          <a:p>
            <a:r>
              <a:rPr lang="en-US" sz="9600" dirty="0"/>
              <a:t>%</a:t>
            </a:r>
          </a:p>
        </p:txBody>
      </p:sp>
      <p:sp>
        <p:nvSpPr>
          <p:cNvPr id="9" name="TextBox 8"/>
          <p:cNvSpPr txBox="1"/>
          <p:nvPr/>
        </p:nvSpPr>
        <p:spPr>
          <a:xfrm>
            <a:off x="6705600" y="990600"/>
            <a:ext cx="1064715" cy="1569660"/>
          </a:xfrm>
          <a:prstGeom prst="rect">
            <a:avLst/>
          </a:prstGeom>
          <a:noFill/>
        </p:spPr>
        <p:txBody>
          <a:bodyPr wrap="none" rtlCol="0">
            <a:spAutoFit/>
          </a:bodyPr>
          <a:lstStyle/>
          <a:p>
            <a:r>
              <a:rPr lang="en-US" sz="9600" dirty="0">
                <a:solidFill>
                  <a:srgbClr val="00B050"/>
                </a:solidFill>
              </a:rPr>
              <a:t>%</a:t>
            </a:r>
          </a:p>
        </p:txBody>
      </p:sp>
      <p:sp>
        <p:nvSpPr>
          <p:cNvPr id="10" name="TextBox 9"/>
          <p:cNvSpPr txBox="1"/>
          <p:nvPr/>
        </p:nvSpPr>
        <p:spPr>
          <a:xfrm>
            <a:off x="6858000" y="3733800"/>
            <a:ext cx="1064715" cy="1569660"/>
          </a:xfrm>
          <a:prstGeom prst="rect">
            <a:avLst/>
          </a:prstGeom>
          <a:noFill/>
        </p:spPr>
        <p:txBody>
          <a:bodyPr wrap="none" rtlCol="0">
            <a:spAutoFit/>
          </a:bodyPr>
          <a:lstStyle/>
          <a:p>
            <a:r>
              <a:rPr lang="en-US" sz="9600" dirty="0">
                <a:solidFill>
                  <a:srgbClr val="FFC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pPr>
              <a:spcBef>
                <a:spcPts val="0"/>
              </a:spcBef>
            </a:pPr>
            <a:r>
              <a:rPr lang="en-US" sz="3100" dirty="0"/>
              <a:t>What percentage mite of infestation is considered to be potentially harmful?</a:t>
            </a:r>
            <a:br>
              <a:rPr lang="en-US" sz="3100" dirty="0"/>
            </a:br>
            <a:r>
              <a:rPr lang="en-US" sz="3100" b="1" dirty="0"/>
              <a:t>It depends on the seasonal phase.</a:t>
            </a:r>
            <a:endParaRPr lang="en-US" sz="3100" dirty="0"/>
          </a:p>
        </p:txBody>
      </p:sp>
      <p:sp>
        <p:nvSpPr>
          <p:cNvPr id="3" name="Slide Number Placeholder 2"/>
          <p:cNvSpPr>
            <a:spLocks noGrp="1"/>
          </p:cNvSpPr>
          <p:nvPr>
            <p:ph type="sldNum" sz="quarter" idx="12"/>
          </p:nvPr>
        </p:nvSpPr>
        <p:spPr/>
        <p:txBody>
          <a:bodyPr/>
          <a:lstStyle/>
          <a:p>
            <a:fld id="{C9848835-E1EA-46BE-9EFF-520AC27F58E2}" type="slidenum">
              <a:rPr lang="en-US" smtClean="0"/>
              <a:pPr/>
              <a:t>19</a:t>
            </a:fld>
            <a:endParaRPr lang="en-US" dirty="0"/>
          </a:p>
        </p:txBody>
      </p:sp>
      <p:sp>
        <p:nvSpPr>
          <p:cNvPr id="8" name="TextBox 7"/>
          <p:cNvSpPr txBox="1"/>
          <p:nvPr/>
        </p:nvSpPr>
        <p:spPr>
          <a:xfrm>
            <a:off x="1325148" y="6369269"/>
            <a:ext cx="6523452" cy="461665"/>
          </a:xfrm>
          <a:prstGeom prst="rect">
            <a:avLst/>
          </a:prstGeom>
          <a:noFill/>
        </p:spPr>
        <p:txBody>
          <a:bodyPr wrap="none" rtlCol="0">
            <a:spAutoFit/>
          </a:bodyPr>
          <a:lstStyle/>
          <a:p>
            <a:r>
              <a:rPr lang="en-US" sz="2400" dirty="0"/>
              <a:t>Post treatment sample percentage  should be &lt; 3%</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849559848"/>
              </p:ext>
            </p:extLst>
          </p:nvPr>
        </p:nvGraphicFramePr>
        <p:xfrm>
          <a:off x="472074" y="2133600"/>
          <a:ext cx="8229600" cy="2616200"/>
        </p:xfrm>
        <a:graphic>
          <a:graphicData uri="http://schemas.openxmlformats.org/drawingml/2006/table">
            <a:tbl>
              <a:tblPr firstRow="1" bandRow="1">
                <a:tableStyleId>{5940675A-B579-460E-94D1-54222C63F5DA}</a:tableStyleId>
              </a:tblPr>
              <a:tblGrid>
                <a:gridCol w="2499726">
                  <a:extLst>
                    <a:ext uri="{9D8B030D-6E8A-4147-A177-3AD203B41FA5}">
                      <a16:colId xmlns:a16="http://schemas.microsoft.com/office/drawing/2014/main" val="4175747147"/>
                    </a:ext>
                  </a:extLst>
                </a:gridCol>
                <a:gridCol w="2057400">
                  <a:extLst>
                    <a:ext uri="{9D8B030D-6E8A-4147-A177-3AD203B41FA5}">
                      <a16:colId xmlns:a16="http://schemas.microsoft.com/office/drawing/2014/main" val="4216456656"/>
                    </a:ext>
                  </a:extLst>
                </a:gridCol>
                <a:gridCol w="1828800">
                  <a:extLst>
                    <a:ext uri="{9D8B030D-6E8A-4147-A177-3AD203B41FA5}">
                      <a16:colId xmlns:a16="http://schemas.microsoft.com/office/drawing/2014/main" val="2787049055"/>
                    </a:ext>
                  </a:extLst>
                </a:gridCol>
                <a:gridCol w="1843674">
                  <a:extLst>
                    <a:ext uri="{9D8B030D-6E8A-4147-A177-3AD203B41FA5}">
                      <a16:colId xmlns:a16="http://schemas.microsoft.com/office/drawing/2014/main" val="3684045509"/>
                    </a:ext>
                  </a:extLst>
                </a:gridCol>
              </a:tblGrid>
              <a:tr h="370840">
                <a:tc>
                  <a:txBody>
                    <a:bodyPr/>
                    <a:lstStyle/>
                    <a:p>
                      <a:pPr algn="ctr"/>
                      <a:r>
                        <a:rPr lang="en-US" sz="1600" b="1" dirty="0">
                          <a:solidFill>
                            <a:schemeClr val="bg1"/>
                          </a:solidFill>
                          <a:latin typeface="Arial" panose="020B0604020202020204" pitchFamily="34" charset="0"/>
                          <a:cs typeface="Arial" panose="020B0604020202020204" pitchFamily="34" charset="0"/>
                        </a:rPr>
                        <a:t>Colony Phase</a:t>
                      </a:r>
                    </a:p>
                  </a:txBody>
                  <a:tcPr>
                    <a:solidFill>
                      <a:srgbClr val="00CCFF"/>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Acceptable</a:t>
                      </a:r>
                    </a:p>
                    <a:p>
                      <a:pPr algn="ctr"/>
                      <a:r>
                        <a:rPr lang="en-US" sz="1400" b="0" dirty="0">
                          <a:solidFill>
                            <a:schemeClr val="bg1"/>
                          </a:solidFill>
                          <a:latin typeface="Arial" panose="020B0604020202020204" pitchFamily="34" charset="0"/>
                          <a:cs typeface="Arial" panose="020B0604020202020204" pitchFamily="34" charset="0"/>
                        </a:rPr>
                        <a:t>Further control </a:t>
                      </a:r>
                    </a:p>
                    <a:p>
                      <a:pPr algn="ctr"/>
                      <a:r>
                        <a:rPr lang="en-US" sz="1400" b="0" dirty="0">
                          <a:solidFill>
                            <a:schemeClr val="bg1"/>
                          </a:solidFill>
                          <a:latin typeface="Arial" panose="020B0604020202020204" pitchFamily="34" charset="0"/>
                          <a:cs typeface="Arial" panose="020B0604020202020204" pitchFamily="34" charset="0"/>
                        </a:rPr>
                        <a:t>not needed</a:t>
                      </a:r>
                    </a:p>
                  </a:txBody>
                  <a:tcPr>
                    <a:solidFill>
                      <a:srgbClr val="00CCFF"/>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Caution</a:t>
                      </a:r>
                    </a:p>
                    <a:p>
                      <a:pPr algn="ctr"/>
                      <a:r>
                        <a:rPr lang="en-US" sz="1400" b="0" dirty="0">
                          <a:solidFill>
                            <a:schemeClr val="bg1"/>
                          </a:solidFill>
                          <a:latin typeface="Arial" panose="020B0604020202020204" pitchFamily="34" charset="0"/>
                          <a:cs typeface="Arial" panose="020B0604020202020204" pitchFamily="34" charset="0"/>
                        </a:rPr>
                        <a:t>Control may be warranted</a:t>
                      </a:r>
                    </a:p>
                  </a:txBody>
                  <a:tcPr>
                    <a:solidFill>
                      <a:srgbClr val="00CCFF"/>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Danger</a:t>
                      </a:r>
                    </a:p>
                    <a:p>
                      <a:pPr algn="ctr"/>
                      <a:r>
                        <a:rPr lang="en-US" sz="1400" b="0" dirty="0">
                          <a:solidFill>
                            <a:schemeClr val="bg1"/>
                          </a:solidFill>
                          <a:latin typeface="Arial" panose="020B0604020202020204" pitchFamily="34" charset="0"/>
                          <a:cs typeface="Arial" panose="020B0604020202020204" pitchFamily="34" charset="0"/>
                        </a:rPr>
                        <a:t>Control promptly</a:t>
                      </a:r>
                    </a:p>
                  </a:txBody>
                  <a:tcPr>
                    <a:solidFill>
                      <a:srgbClr val="00CCFF"/>
                    </a:solidFill>
                  </a:tcPr>
                </a:tc>
                <a:extLst>
                  <a:ext uri="{0D108BD9-81ED-4DB2-BD59-A6C34878D82A}">
                    <a16:rowId xmlns:a16="http://schemas.microsoft.com/office/drawing/2014/main" val="3950166453"/>
                  </a:ext>
                </a:extLst>
              </a:tr>
              <a:tr h="370840">
                <a:tc>
                  <a:txBody>
                    <a:bodyPr/>
                    <a:lstStyle/>
                    <a:p>
                      <a:r>
                        <a:rPr lang="en-US" sz="1600" dirty="0">
                          <a:latin typeface="Arial" panose="020B0604020202020204" pitchFamily="34" charset="0"/>
                          <a:cs typeface="Arial" panose="020B0604020202020204" pitchFamily="34" charset="0"/>
                        </a:rPr>
                        <a:t>Dormant with brood</a:t>
                      </a:r>
                    </a:p>
                  </a:txBody>
                  <a:tcPr/>
                </a:tc>
                <a:tc>
                  <a:txBody>
                    <a:bodyPr/>
                    <a:lstStyle/>
                    <a:p>
                      <a:pPr algn="ctr"/>
                      <a:r>
                        <a:rPr lang="en-US" sz="1800" dirty="0">
                          <a:latin typeface="Arial" panose="020B0604020202020204" pitchFamily="34" charset="0"/>
                          <a:cs typeface="Arial" panose="020B0604020202020204" pitchFamily="34" charset="0"/>
                        </a:rPr>
                        <a:t>&lt;1%</a:t>
                      </a:r>
                    </a:p>
                  </a:txBody>
                  <a:tcPr/>
                </a:tc>
                <a:tc>
                  <a:txBody>
                    <a:bodyPr/>
                    <a:lstStyle/>
                    <a:p>
                      <a:pPr algn="ctr"/>
                      <a:r>
                        <a:rPr lang="en-US" sz="1800" dirty="0">
                          <a:latin typeface="Arial" panose="020B0604020202020204" pitchFamily="34" charset="0"/>
                          <a:cs typeface="Arial" panose="020B0604020202020204" pitchFamily="34" charset="0"/>
                        </a:rPr>
                        <a:t>1-2%</a:t>
                      </a:r>
                    </a:p>
                  </a:txBody>
                  <a:tcPr/>
                </a:tc>
                <a:tc>
                  <a:txBody>
                    <a:bodyPr/>
                    <a:lstStyle/>
                    <a:p>
                      <a:pPr algn="ctr"/>
                      <a:r>
                        <a:rPr lang="en-US" sz="1800" dirty="0">
                          <a:latin typeface="Arial" panose="020B0604020202020204" pitchFamily="34" charset="0"/>
                          <a:cs typeface="Arial" panose="020B0604020202020204" pitchFamily="34" charset="0"/>
                        </a:rPr>
                        <a:t>&gt;2%</a:t>
                      </a:r>
                    </a:p>
                  </a:txBody>
                  <a:tcPr/>
                </a:tc>
                <a:extLst>
                  <a:ext uri="{0D108BD9-81ED-4DB2-BD59-A6C34878D82A}">
                    <a16:rowId xmlns:a16="http://schemas.microsoft.com/office/drawing/2014/main" val="1695611827"/>
                  </a:ext>
                </a:extLst>
              </a:tr>
              <a:tr h="370840">
                <a:tc>
                  <a:txBody>
                    <a:bodyPr/>
                    <a:lstStyle/>
                    <a:p>
                      <a:r>
                        <a:rPr lang="en-US" sz="1600" dirty="0">
                          <a:latin typeface="Arial" panose="020B0604020202020204" pitchFamily="34" charset="0"/>
                          <a:cs typeface="Arial" panose="020B0604020202020204" pitchFamily="34" charset="0"/>
                        </a:rPr>
                        <a:t>Dormant without brood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&lt;1%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&gt;3%</a:t>
                      </a:r>
                    </a:p>
                  </a:txBody>
                  <a:tcPr/>
                </a:tc>
                <a:extLst>
                  <a:ext uri="{0D108BD9-81ED-4DB2-BD59-A6C34878D82A}">
                    <a16:rowId xmlns:a16="http://schemas.microsoft.com/office/drawing/2014/main" val="3657092598"/>
                  </a:ext>
                </a:extLst>
              </a:tr>
              <a:tr h="370840">
                <a:tc>
                  <a:txBody>
                    <a:bodyPr/>
                    <a:lstStyle/>
                    <a:p>
                      <a:r>
                        <a:rPr lang="en-US" sz="1600" dirty="0">
                          <a:latin typeface="Arial" panose="020B0604020202020204" pitchFamily="34" charset="0"/>
                          <a:cs typeface="Arial" panose="020B0604020202020204" pitchFamily="34" charset="0"/>
                        </a:rPr>
                        <a:t>Population Increase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&lt;1%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&gt;3%</a:t>
                      </a:r>
                    </a:p>
                  </a:txBody>
                  <a:tcPr/>
                </a:tc>
                <a:extLst>
                  <a:ext uri="{0D108BD9-81ED-4DB2-BD59-A6C34878D82A}">
                    <a16:rowId xmlns:a16="http://schemas.microsoft.com/office/drawing/2014/main" val="3151422181"/>
                  </a:ext>
                </a:extLst>
              </a:tr>
              <a:tr h="370840">
                <a:tc>
                  <a:txBody>
                    <a:bodyPr/>
                    <a:lstStyle/>
                    <a:p>
                      <a:r>
                        <a:rPr lang="en-US" sz="1600" dirty="0">
                          <a:latin typeface="Arial" panose="020B0604020202020204" pitchFamily="34" charset="0"/>
                          <a:cs typeface="Arial" panose="020B0604020202020204" pitchFamily="34" charset="0"/>
                        </a:rPr>
                        <a:t>Peak Population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&gt;5%</a:t>
                      </a:r>
                    </a:p>
                  </a:txBody>
                  <a:tcPr/>
                </a:tc>
                <a:extLst>
                  <a:ext uri="{0D108BD9-81ED-4DB2-BD59-A6C34878D82A}">
                    <a16:rowId xmlns:a16="http://schemas.microsoft.com/office/drawing/2014/main" val="3276254854"/>
                  </a:ext>
                </a:extLst>
              </a:tr>
              <a:tr h="370840">
                <a:tc>
                  <a:txBody>
                    <a:bodyPr/>
                    <a:lstStyle/>
                    <a:p>
                      <a:r>
                        <a:rPr lang="en-US" sz="1600" dirty="0">
                          <a:latin typeface="Arial" panose="020B0604020202020204" pitchFamily="34" charset="0"/>
                          <a:cs typeface="Arial" panose="020B0604020202020204" pitchFamily="34" charset="0"/>
                        </a:rPr>
                        <a:t>Population Decrease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&gt;3%</a:t>
                      </a:r>
                    </a:p>
                  </a:txBody>
                  <a:tcPr/>
                </a:tc>
                <a:extLst>
                  <a:ext uri="{0D108BD9-81ED-4DB2-BD59-A6C34878D82A}">
                    <a16:rowId xmlns:a16="http://schemas.microsoft.com/office/drawing/2014/main" val="3487586527"/>
                  </a:ext>
                </a:extLst>
              </a:tr>
            </a:tbl>
          </a:graphicData>
        </a:graphic>
      </p:graphicFrame>
      <p:sp>
        <p:nvSpPr>
          <p:cNvPr id="13" name="TextBox 12"/>
          <p:cNvSpPr txBox="1"/>
          <p:nvPr/>
        </p:nvSpPr>
        <p:spPr>
          <a:xfrm>
            <a:off x="762000" y="4852792"/>
            <a:ext cx="8229600" cy="1354217"/>
          </a:xfrm>
          <a:prstGeom prst="rect">
            <a:avLst/>
          </a:prstGeom>
          <a:noFill/>
        </p:spPr>
        <p:txBody>
          <a:bodyPr wrap="square" rtlCol="0">
            <a:spAutoFit/>
          </a:bodyPr>
          <a:lstStyle/>
          <a:p>
            <a:r>
              <a:rPr lang="en-US" sz="1600" b="1" i="1" dirty="0"/>
              <a:t>Acceptable</a:t>
            </a:r>
            <a:r>
              <a:rPr lang="en-US" sz="1600" i="1" dirty="0"/>
              <a:t>: Current mite populations are not an immediate threat.</a:t>
            </a:r>
          </a:p>
          <a:p>
            <a:r>
              <a:rPr lang="en-US" sz="1600" b="1" i="1" dirty="0"/>
              <a:t>Caution</a:t>
            </a:r>
            <a:r>
              <a:rPr lang="en-US" sz="1600" i="1" dirty="0"/>
              <a:t>: Mite population is reaching levels that may soon cause damage; non-chemical control might be employed; chemical control may be needed within a month. Continue to sample and be prepared to intervene.</a:t>
            </a:r>
          </a:p>
          <a:p>
            <a:r>
              <a:rPr lang="en-US" sz="1600" b="1" i="1" dirty="0"/>
              <a:t>Danger</a:t>
            </a:r>
            <a:r>
              <a:rPr lang="en-US" sz="1600" i="1" dirty="0"/>
              <a:t>: Colony loss is likely unless the beekeeper controls varroa immediately.</a:t>
            </a:r>
          </a:p>
        </p:txBody>
      </p:sp>
      <p:sp>
        <p:nvSpPr>
          <p:cNvPr id="14" name="Rounded Rectangle 4"/>
          <p:cNvSpPr/>
          <p:nvPr/>
        </p:nvSpPr>
        <p:spPr>
          <a:xfrm>
            <a:off x="6781800" y="1907628"/>
            <a:ext cx="1981200" cy="304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31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B49553-E9DB-4106-94B6-8E5FE4E04FC8}" type="slidenum">
              <a:rPr lang="en-US" smtClean="0"/>
              <a:pPr/>
              <a:t>2</a:t>
            </a:fld>
            <a:endParaRPr lang="en-US" dirty="0"/>
          </a:p>
        </p:txBody>
      </p:sp>
      <p:sp>
        <p:nvSpPr>
          <p:cNvPr id="6" name="AutoShape 2" descr="Image result for honey be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honey b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81000"/>
            <a:ext cx="8534401"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1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1828800"/>
            <a:ext cx="8153400" cy="1323439"/>
          </a:xfrm>
          <a:prstGeom prst="rect">
            <a:avLst/>
          </a:prstGeom>
          <a:noFill/>
        </p:spPr>
        <p:txBody>
          <a:bodyPr wrap="square" rtlCol="0">
            <a:spAutoFit/>
          </a:bodyPr>
          <a:lstStyle/>
          <a:p>
            <a:pPr algn="ctr"/>
            <a:r>
              <a:rPr lang="en-US" sz="4000" dirty="0"/>
              <a:t>Why is sampling important to controlling Varroa? </a:t>
            </a:r>
          </a:p>
        </p:txBody>
      </p:sp>
      <p:sp>
        <p:nvSpPr>
          <p:cNvPr id="2" name="Slide Number Placeholder 1"/>
          <p:cNvSpPr>
            <a:spLocks noGrp="1"/>
          </p:cNvSpPr>
          <p:nvPr>
            <p:ph type="sldNum" sz="quarter" idx="12"/>
          </p:nvPr>
        </p:nvSpPr>
        <p:spPr/>
        <p:txBody>
          <a:bodyPr/>
          <a:lstStyle/>
          <a:p>
            <a:fld id="{C9848835-E1EA-46BE-9EFF-520AC27F58E2}" type="slidenum">
              <a:rPr lang="en-US" smtClean="0"/>
              <a:pPr/>
              <a:t>20</a:t>
            </a:fld>
            <a:endParaRPr lang="en-US" dirty="0"/>
          </a:p>
        </p:txBody>
      </p:sp>
    </p:spTree>
    <p:extLst>
      <p:ext uri="{BB962C8B-B14F-4D97-AF65-F5344CB8AC3E}">
        <p14:creationId xmlns:p14="http://schemas.microsoft.com/office/powerpoint/2010/main" val="298414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28" y="2342959"/>
            <a:ext cx="2514600" cy="2554545"/>
          </a:xfrm>
          <a:prstGeom prst="rect">
            <a:avLst/>
          </a:prstGeom>
          <a:noFill/>
        </p:spPr>
        <p:txBody>
          <a:bodyPr wrap="square">
            <a:spAutoFit/>
          </a:bodyPr>
          <a:lstStyle/>
          <a:p>
            <a:pPr algn="ctr">
              <a:buNone/>
            </a:pPr>
            <a:r>
              <a:rPr lang="en-US" sz="2000" b="1" dirty="0"/>
              <a:t>IPM</a:t>
            </a:r>
            <a:r>
              <a:rPr lang="en-US" sz="2000" dirty="0"/>
              <a:t> is a set of proactive, non-chemical and chemical methods that offers beekeepers the best whole systems approach to controlling Varroa. </a:t>
            </a:r>
          </a:p>
        </p:txBody>
      </p:sp>
      <p:sp>
        <p:nvSpPr>
          <p:cNvPr id="12" name="TextBox 11"/>
          <p:cNvSpPr txBox="1"/>
          <p:nvPr/>
        </p:nvSpPr>
        <p:spPr>
          <a:xfrm>
            <a:off x="533400" y="76200"/>
            <a:ext cx="8153400" cy="1569660"/>
          </a:xfrm>
          <a:prstGeom prst="rect">
            <a:avLst/>
          </a:prstGeom>
          <a:noFill/>
        </p:spPr>
        <p:txBody>
          <a:bodyPr wrap="square" rtlCol="0">
            <a:spAutoFit/>
          </a:bodyPr>
          <a:lstStyle/>
          <a:p>
            <a:pPr algn="ctr"/>
            <a:r>
              <a:rPr lang="en-US" sz="3200" dirty="0"/>
              <a:t>Regular sampling provides an estimate of your mite population and allows you to select the appropriate control technique.</a:t>
            </a:r>
          </a:p>
        </p:txBody>
      </p:sp>
      <p:pic>
        <p:nvPicPr>
          <p:cNvPr id="6" name="Picture 2" descr="C:\Users\Dewey\Pictures\IPM_pyrami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399" y="2015192"/>
            <a:ext cx="5719581" cy="42896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9848835-E1EA-46BE-9EFF-520AC27F58E2}" type="slidenum">
              <a:rPr lang="en-US" smtClean="0"/>
              <a:pPr/>
              <a:t>21</a:t>
            </a:fld>
            <a:endParaRPr lang="en-US" dirty="0"/>
          </a:p>
        </p:txBody>
      </p:sp>
      <p:sp>
        <p:nvSpPr>
          <p:cNvPr id="3" name="TextBox 2"/>
          <p:cNvSpPr txBox="1"/>
          <p:nvPr/>
        </p:nvSpPr>
        <p:spPr>
          <a:xfrm>
            <a:off x="4038600" y="6096000"/>
            <a:ext cx="3931076" cy="369332"/>
          </a:xfrm>
          <a:prstGeom prst="rect">
            <a:avLst/>
          </a:prstGeom>
          <a:noFill/>
        </p:spPr>
        <p:txBody>
          <a:bodyPr wrap="none" rtlCol="0">
            <a:spAutoFit/>
          </a:bodyPr>
          <a:lstStyle/>
          <a:p>
            <a:r>
              <a:rPr lang="en-US" dirty="0"/>
              <a:t>IPM starts with most basic controls first.</a:t>
            </a:r>
          </a:p>
        </p:txBody>
      </p:sp>
      <p:sp>
        <p:nvSpPr>
          <p:cNvPr id="4" name="TextBox 3"/>
          <p:cNvSpPr txBox="1"/>
          <p:nvPr/>
        </p:nvSpPr>
        <p:spPr>
          <a:xfrm>
            <a:off x="6817353" y="5410200"/>
            <a:ext cx="2102627" cy="276999"/>
          </a:xfrm>
          <a:prstGeom prst="rect">
            <a:avLst/>
          </a:prstGeom>
          <a:noFill/>
        </p:spPr>
        <p:txBody>
          <a:bodyPr wrap="none" rtlCol="0">
            <a:spAutoFit/>
          </a:bodyPr>
          <a:lstStyle/>
          <a:p>
            <a:r>
              <a:rPr lang="en-US" sz="1200" dirty="0"/>
              <a:t>Graphic courtesy of Penn State</a:t>
            </a:r>
          </a:p>
        </p:txBody>
      </p:sp>
    </p:spTree>
    <p:extLst>
      <p:ext uri="{BB962C8B-B14F-4D97-AF65-F5344CB8AC3E}">
        <p14:creationId xmlns:p14="http://schemas.microsoft.com/office/powerpoint/2010/main" val="298414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r>
              <a:rPr lang="en-US" sz="4000" dirty="0"/>
              <a:t>What sampling methods does the Honey Bee Health Coalition recommend? </a:t>
            </a:r>
          </a:p>
        </p:txBody>
      </p:sp>
      <p:sp>
        <p:nvSpPr>
          <p:cNvPr id="3" name="Slide Number Placeholder 2"/>
          <p:cNvSpPr>
            <a:spLocks noGrp="1"/>
          </p:cNvSpPr>
          <p:nvPr>
            <p:ph type="sldNum" sz="quarter" idx="12"/>
          </p:nvPr>
        </p:nvSpPr>
        <p:spPr/>
        <p:txBody>
          <a:bodyPr/>
          <a:lstStyle/>
          <a:p>
            <a:fld id="{C9848835-E1EA-46BE-9EFF-520AC27F58E2}"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405"/>
            <a:ext cx="8229600" cy="1143000"/>
          </a:xfrm>
        </p:spPr>
        <p:txBody>
          <a:bodyPr>
            <a:noAutofit/>
          </a:bodyPr>
          <a:lstStyle/>
          <a:p>
            <a:r>
              <a:rPr lang="en-US" sz="2800" dirty="0"/>
              <a:t>What sampling methods does </a:t>
            </a:r>
            <a:br>
              <a:rPr lang="en-US" sz="2800" dirty="0"/>
            </a:br>
            <a:r>
              <a:rPr lang="en-US" sz="2800" dirty="0"/>
              <a:t>the Honey Bee Health Coalition recommend? </a:t>
            </a:r>
          </a:p>
        </p:txBody>
      </p:sp>
      <p:pic>
        <p:nvPicPr>
          <p:cNvPr id="4" name="Content Placeholder 7" descr="mite monitor.png"/>
          <p:cNvPicPr>
            <a:picLocks noGrp="1" noChangeAspect="1"/>
          </p:cNvPicPr>
          <p:nvPr>
            <p:ph idx="1"/>
          </p:nvPr>
        </p:nvPicPr>
        <p:blipFill>
          <a:blip r:embed="rId3" cstate="print"/>
          <a:stretch>
            <a:fillRect/>
          </a:stretch>
        </p:blipFill>
        <p:spPr>
          <a:xfrm>
            <a:off x="5252549" y="1969579"/>
            <a:ext cx="2367020" cy="3129944"/>
          </a:xfrm>
          <a:prstGeom prst="roundRect">
            <a:avLst/>
          </a:prstGeom>
        </p:spPr>
      </p:pic>
      <p:sp>
        <p:nvSpPr>
          <p:cNvPr id="3" name="Slide Number Placeholder 2"/>
          <p:cNvSpPr>
            <a:spLocks noGrp="1"/>
          </p:cNvSpPr>
          <p:nvPr>
            <p:ph type="sldNum" sz="quarter" idx="12"/>
          </p:nvPr>
        </p:nvSpPr>
        <p:spPr/>
        <p:txBody>
          <a:bodyPr/>
          <a:lstStyle/>
          <a:p>
            <a:fld id="{C9848835-E1EA-46BE-9EFF-520AC27F58E2}" type="slidenum">
              <a:rPr lang="en-US" smtClean="0"/>
              <a:pPr/>
              <a:t>23</a:t>
            </a:fld>
            <a:endParaRPr lang="en-US" dirty="0"/>
          </a:p>
        </p:txBody>
      </p:sp>
      <p:grpSp>
        <p:nvGrpSpPr>
          <p:cNvPr id="9" name="Group 8"/>
          <p:cNvGrpSpPr/>
          <p:nvPr/>
        </p:nvGrpSpPr>
        <p:grpSpPr>
          <a:xfrm>
            <a:off x="1312479" y="2212925"/>
            <a:ext cx="3200400" cy="3215668"/>
            <a:chOff x="1066800" y="1972994"/>
            <a:chExt cx="3200400" cy="3215668"/>
          </a:xfrm>
        </p:grpSpPr>
        <p:pic>
          <p:nvPicPr>
            <p:cNvPr id="5" name="Picture 2" descr="C:\Users\Rita\Pictures\BeePhotos\Diseases\Varroa\sugar shake.png"/>
            <p:cNvPicPr>
              <a:picLocks noChangeAspect="1" noChangeArrowheads="1"/>
            </p:cNvPicPr>
            <p:nvPr/>
          </p:nvPicPr>
          <p:blipFill>
            <a:blip r:embed="rId4" cstate="print"/>
            <a:srcRect r="13699"/>
            <a:stretch>
              <a:fillRect/>
            </a:stretch>
          </p:blipFill>
          <p:spPr bwMode="auto">
            <a:xfrm>
              <a:off x="1066800" y="1972994"/>
              <a:ext cx="3200400" cy="2792039"/>
            </a:xfrm>
            <a:prstGeom prst="roundRect">
              <a:avLst/>
            </a:prstGeom>
            <a:noFill/>
          </p:spPr>
        </p:pic>
        <p:sp>
          <p:nvSpPr>
            <p:cNvPr id="7" name="TextBox 6"/>
            <p:cNvSpPr txBox="1"/>
            <p:nvPr/>
          </p:nvSpPr>
          <p:spPr>
            <a:xfrm>
              <a:off x="1295400" y="4788552"/>
              <a:ext cx="2819400" cy="400110"/>
            </a:xfrm>
            <a:prstGeom prst="rect">
              <a:avLst/>
            </a:prstGeom>
            <a:noFill/>
          </p:spPr>
          <p:txBody>
            <a:bodyPr wrap="square" rtlCol="0">
              <a:spAutoFit/>
            </a:bodyPr>
            <a:lstStyle/>
            <a:p>
              <a:pPr algn="ctr"/>
              <a:r>
                <a:rPr lang="en-US" sz="2000" b="1" dirty="0"/>
                <a:t>Powdered Sugar Shake</a:t>
              </a:r>
            </a:p>
          </p:txBody>
        </p:sp>
      </p:grpSp>
      <p:sp>
        <p:nvSpPr>
          <p:cNvPr id="8" name="TextBox 7"/>
          <p:cNvSpPr txBox="1"/>
          <p:nvPr/>
        </p:nvSpPr>
        <p:spPr>
          <a:xfrm>
            <a:off x="5252549" y="5022869"/>
            <a:ext cx="2438400" cy="400110"/>
          </a:xfrm>
          <a:prstGeom prst="rect">
            <a:avLst/>
          </a:prstGeom>
          <a:noFill/>
        </p:spPr>
        <p:txBody>
          <a:bodyPr wrap="square" rtlCol="0">
            <a:spAutoFit/>
          </a:bodyPr>
          <a:lstStyle/>
          <a:p>
            <a:pPr algn="ctr"/>
            <a:r>
              <a:rPr lang="en-US" sz="2000" b="1" dirty="0"/>
              <a:t>Alcohol/Soap Wash</a:t>
            </a:r>
          </a:p>
        </p:txBody>
      </p:sp>
      <p:sp>
        <p:nvSpPr>
          <p:cNvPr id="10" name="TextBox 9"/>
          <p:cNvSpPr txBox="1"/>
          <p:nvPr/>
        </p:nvSpPr>
        <p:spPr>
          <a:xfrm>
            <a:off x="1295400" y="5428593"/>
            <a:ext cx="7391400" cy="1015663"/>
          </a:xfrm>
          <a:prstGeom prst="rect">
            <a:avLst/>
          </a:prstGeom>
          <a:noFill/>
        </p:spPr>
        <p:txBody>
          <a:bodyPr wrap="square" rtlCol="0">
            <a:spAutoFit/>
          </a:bodyPr>
          <a:lstStyle/>
          <a:p>
            <a:r>
              <a:rPr lang="en-US" sz="2000" dirty="0"/>
              <a:t>These sampling methods are accurate and easy to perform.</a:t>
            </a:r>
          </a:p>
          <a:p>
            <a:r>
              <a:rPr lang="en-US" sz="2000" dirty="0"/>
              <a:t>See the </a:t>
            </a:r>
            <a:r>
              <a:rPr lang="en-US" sz="2000" i="1" dirty="0"/>
              <a:t>Tools for Varroa Management Guide and/</a:t>
            </a:r>
            <a:r>
              <a:rPr lang="en-US" sz="2000" dirty="0"/>
              <a:t>or </a:t>
            </a:r>
          </a:p>
          <a:p>
            <a:r>
              <a:rPr lang="en-US" sz="2000" dirty="0"/>
              <a:t>the </a:t>
            </a:r>
            <a:r>
              <a:rPr lang="en-US" sz="2000" i="1" dirty="0"/>
              <a:t>Sampling Methods</a:t>
            </a:r>
            <a:r>
              <a:rPr lang="en-US" sz="2000" dirty="0"/>
              <a:t> video to learn how to use them.</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00200"/>
            <a:ext cx="1264325" cy="2184796"/>
          </a:xfrm>
          <a:prstGeom prst="rect">
            <a:avLst/>
          </a:prstGeom>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3578" y="1477151"/>
            <a:ext cx="1421519" cy="243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94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229600" cy="1143000"/>
          </a:xfrm>
        </p:spPr>
        <p:txBody>
          <a:bodyPr>
            <a:noAutofit/>
          </a:bodyPr>
          <a:lstStyle/>
          <a:p>
            <a:br>
              <a:rPr lang="en-US" sz="4000" dirty="0"/>
            </a:br>
            <a:br>
              <a:rPr lang="en-US" sz="4000" dirty="0"/>
            </a:br>
            <a:r>
              <a:rPr lang="en-US" sz="4000" b="1" dirty="0"/>
              <a:t>True or False? </a:t>
            </a:r>
            <a:br>
              <a:rPr lang="en-US" sz="4000" b="1" dirty="0"/>
            </a:br>
            <a:r>
              <a:rPr lang="en-US" sz="4000" dirty="0"/>
              <a:t>While mite densities may vary across colonies, </a:t>
            </a:r>
            <a:r>
              <a:rPr lang="en-US" sz="4000" u="sng" dirty="0"/>
              <a:t>all</a:t>
            </a:r>
            <a:r>
              <a:rPr lang="en-US" sz="4000" dirty="0"/>
              <a:t> colonies in an apiary should be treated at the </a:t>
            </a:r>
            <a:r>
              <a:rPr lang="en-US" sz="4000" u="sng" dirty="0"/>
              <a:t>same</a:t>
            </a:r>
            <a:r>
              <a:rPr lang="en-US" sz="4000" dirty="0"/>
              <a:t> time with the </a:t>
            </a:r>
            <a:r>
              <a:rPr lang="en-US" sz="4000" u="sng" dirty="0"/>
              <a:t>same</a:t>
            </a:r>
            <a:r>
              <a:rPr lang="en-US" sz="4000" dirty="0"/>
              <a:t> chemical or </a:t>
            </a:r>
            <a:br>
              <a:rPr lang="en-US" sz="4000" dirty="0"/>
            </a:br>
            <a:r>
              <a:rPr lang="en-US" sz="4000" dirty="0"/>
              <a:t>non-chemical technique.</a:t>
            </a:r>
            <a:br>
              <a:rPr lang="en-US" sz="4000" dirty="0"/>
            </a:br>
            <a:endParaRPr lang="en-US" sz="4000" dirty="0"/>
          </a:p>
        </p:txBody>
      </p:sp>
      <p:sp>
        <p:nvSpPr>
          <p:cNvPr id="6" name="Slide Number Placeholder 5"/>
          <p:cNvSpPr>
            <a:spLocks noGrp="1"/>
          </p:cNvSpPr>
          <p:nvPr>
            <p:ph type="sldNum" sz="quarter" idx="12"/>
          </p:nvPr>
        </p:nvSpPr>
        <p:spPr/>
        <p:txBody>
          <a:bodyPr/>
          <a:lstStyle/>
          <a:p>
            <a:fld id="{C9848835-E1EA-46BE-9EFF-520AC27F58E2}"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100" dirty="0"/>
            </a:br>
            <a:br>
              <a:rPr lang="en-US" sz="3100" dirty="0"/>
            </a:br>
            <a:r>
              <a:rPr lang="en-US" sz="4900" b="1" dirty="0"/>
              <a:t>TRUE</a:t>
            </a:r>
            <a:r>
              <a:rPr lang="en-US" sz="2700" b="1" dirty="0"/>
              <a:t> </a:t>
            </a:r>
            <a:br>
              <a:rPr lang="en-US" sz="2700" b="1" dirty="0"/>
            </a:br>
            <a:r>
              <a:rPr lang="en-US" sz="2700" dirty="0"/>
              <a:t>While mite densities may vary across colonies, </a:t>
            </a:r>
            <a:r>
              <a:rPr lang="en-US" sz="2700" u="sng" dirty="0"/>
              <a:t>all</a:t>
            </a:r>
            <a:r>
              <a:rPr lang="en-US" sz="2700" dirty="0"/>
              <a:t> colonies in an apiary should be treated at the </a:t>
            </a:r>
            <a:r>
              <a:rPr lang="en-US" sz="2700" u="sng" dirty="0"/>
              <a:t>same</a:t>
            </a:r>
            <a:r>
              <a:rPr lang="en-US" sz="2700" dirty="0"/>
              <a:t> time with the </a:t>
            </a:r>
            <a:r>
              <a:rPr lang="en-US" sz="2700" u="sng" dirty="0"/>
              <a:t>same</a:t>
            </a:r>
            <a:r>
              <a:rPr lang="en-US" sz="2700" dirty="0"/>
              <a:t> chemical or non-chemical technique.</a:t>
            </a:r>
            <a:br>
              <a:rPr lang="en-US" dirty="0"/>
            </a:br>
            <a:endParaRPr lang="en-US" dirty="0"/>
          </a:p>
        </p:txBody>
      </p:sp>
      <p:pic>
        <p:nvPicPr>
          <p:cNvPr id="4" name="Content Placeholder 3" descr="multiple story hive.jpg"/>
          <p:cNvPicPr>
            <a:picLocks noGrp="1" noChangeAspect="1"/>
          </p:cNvPicPr>
          <p:nvPr>
            <p:ph idx="1"/>
          </p:nvPr>
        </p:nvPicPr>
        <p:blipFill>
          <a:blip r:embed="rId3" cstate="print"/>
          <a:stretch>
            <a:fillRect/>
          </a:stretch>
        </p:blipFill>
        <p:spPr>
          <a:xfrm>
            <a:off x="2286000" y="2514600"/>
            <a:ext cx="4572000" cy="3429000"/>
          </a:xfrm>
        </p:spPr>
      </p:pic>
      <p:sp>
        <p:nvSpPr>
          <p:cNvPr id="6" name="Slide Number Placeholder 5"/>
          <p:cNvSpPr>
            <a:spLocks noGrp="1"/>
          </p:cNvSpPr>
          <p:nvPr>
            <p:ph type="sldNum" sz="quarter" idx="12"/>
          </p:nvPr>
        </p:nvSpPr>
        <p:spPr/>
        <p:txBody>
          <a:bodyPr/>
          <a:lstStyle/>
          <a:p>
            <a:fld id="{C9848835-E1EA-46BE-9EFF-520AC27F58E2}" type="slidenum">
              <a:rPr lang="en-US" smtClean="0"/>
              <a:pPr/>
              <a:t>25</a:t>
            </a:fld>
            <a:endParaRPr lang="en-US" dirty="0"/>
          </a:p>
        </p:txBody>
      </p:sp>
      <p:pic>
        <p:nvPicPr>
          <p:cNvPr id="1026" name="Picture 2" descr="C:\Users\Dewey\AppData\Local\Microsoft\Windows\Temporary Internet Files\Content.IE5\AXY7UVSM\nasa-explosion-rocke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526" y="2209800"/>
            <a:ext cx="2274274" cy="27608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4870907"/>
            <a:ext cx="2109424" cy="923330"/>
          </a:xfrm>
          <a:prstGeom prst="rect">
            <a:avLst/>
          </a:prstGeom>
          <a:noFill/>
        </p:spPr>
        <p:txBody>
          <a:bodyPr wrap="none" rtlCol="0">
            <a:spAutoFit/>
          </a:bodyPr>
          <a:lstStyle/>
          <a:p>
            <a:r>
              <a:rPr lang="en-US" dirty="0"/>
              <a:t>     Colonies with</a:t>
            </a:r>
          </a:p>
          <a:p>
            <a:r>
              <a:rPr lang="en-US" dirty="0"/>
              <a:t>high mite numbers</a:t>
            </a:r>
          </a:p>
          <a:p>
            <a:r>
              <a:rPr lang="en-US" dirty="0"/>
              <a:t>act as “mite bombs”</a:t>
            </a:r>
          </a:p>
        </p:txBody>
      </p:sp>
    </p:spTree>
    <p:extLst>
      <p:ext uri="{BB962C8B-B14F-4D97-AF65-F5344CB8AC3E}">
        <p14:creationId xmlns:p14="http://schemas.microsoft.com/office/powerpoint/2010/main" val="10050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Controls Work?</a:t>
            </a:r>
          </a:p>
        </p:txBody>
      </p:sp>
      <p:sp>
        <p:nvSpPr>
          <p:cNvPr id="3" name="Content Placeholder 2"/>
          <p:cNvSpPr>
            <a:spLocks noGrp="1"/>
          </p:cNvSpPr>
          <p:nvPr>
            <p:ph idx="1"/>
          </p:nvPr>
        </p:nvSpPr>
        <p:spPr>
          <a:xfrm>
            <a:off x="485085" y="1467545"/>
            <a:ext cx="8664170" cy="4525963"/>
          </a:xfrm>
        </p:spPr>
        <p:txBody>
          <a:bodyPr/>
          <a:lstStyle/>
          <a:p>
            <a:pPr marL="0" indent="0">
              <a:buNone/>
            </a:pPr>
            <a:r>
              <a:rPr lang="en-US" dirty="0"/>
              <a:t>See the </a:t>
            </a:r>
            <a:r>
              <a:rPr lang="en-US" i="1" dirty="0"/>
              <a:t>Tools for Varroa Management G</a:t>
            </a:r>
            <a:r>
              <a:rPr lang="en-US" dirty="0"/>
              <a:t>uide and videos for more information on non-chemical treatments and chemical controls that work. </a:t>
            </a:r>
            <a:endParaRPr lang="en-US" sz="1400" dirty="0"/>
          </a:p>
          <a:p>
            <a:pPr marL="0" indent="0">
              <a:buNone/>
            </a:pPr>
            <a:endParaRPr lang="en-US" sz="2800" dirty="0"/>
          </a:p>
        </p:txBody>
      </p:sp>
      <p:sp>
        <p:nvSpPr>
          <p:cNvPr id="4" name="Slide Number Placeholder 3"/>
          <p:cNvSpPr>
            <a:spLocks noGrp="1"/>
          </p:cNvSpPr>
          <p:nvPr>
            <p:ph type="sldNum" sz="quarter" idx="12"/>
          </p:nvPr>
        </p:nvSpPr>
        <p:spPr/>
        <p:txBody>
          <a:bodyPr/>
          <a:lstStyle/>
          <a:p>
            <a:fld id="{C9848835-E1EA-46BE-9EFF-520AC27F58E2}" type="slidenum">
              <a:rPr lang="en-US" smtClean="0"/>
              <a:pPr/>
              <a:t>26</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124" y="4099125"/>
            <a:ext cx="1892300" cy="1250041"/>
          </a:xfrm>
          <a:prstGeom prst="rect">
            <a:avLst/>
          </a:prstGeom>
          <a:noFill/>
        </p:spPr>
      </p:pic>
      <p:pic>
        <p:nvPicPr>
          <p:cNvPr id="8" name="Picture 7" descr="Apivar.jpg"/>
          <p:cNvPicPr>
            <a:picLocks noChangeAspect="1"/>
          </p:cNvPicPr>
          <p:nvPr/>
        </p:nvPicPr>
        <p:blipFill rotWithShape="1">
          <a:blip r:embed="rId4" cstate="print"/>
          <a:srcRect t="35187" r="50000"/>
          <a:stretch/>
        </p:blipFill>
        <p:spPr>
          <a:xfrm>
            <a:off x="2907155" y="3307149"/>
            <a:ext cx="1416136" cy="1382872"/>
          </a:xfrm>
          <a:prstGeom prst="rect">
            <a:avLst/>
          </a:prstGeom>
        </p:spPr>
      </p:pic>
      <p:pic>
        <p:nvPicPr>
          <p:cNvPr id="9" name="Content Placeholder 3" descr="miteaway2_l.jpg"/>
          <p:cNvPicPr>
            <a:picLocks noChangeAspect="1"/>
          </p:cNvPicPr>
          <p:nvPr/>
        </p:nvPicPr>
        <p:blipFill>
          <a:blip r:embed="rId5" cstate="print"/>
          <a:srcRect l="10000" t="5000" r="5000" b="12500"/>
          <a:stretch>
            <a:fillRect/>
          </a:stretch>
        </p:blipFill>
        <p:spPr>
          <a:xfrm>
            <a:off x="5715200" y="3124200"/>
            <a:ext cx="1676400" cy="1084729"/>
          </a:xfrm>
          <a:prstGeom prst="rect">
            <a:avLst/>
          </a:prstGeom>
        </p:spPr>
      </p:pic>
      <p:sp>
        <p:nvSpPr>
          <p:cNvPr id="10" name="TextBox 9"/>
          <p:cNvSpPr txBox="1"/>
          <p:nvPr/>
        </p:nvSpPr>
        <p:spPr>
          <a:xfrm>
            <a:off x="327430" y="5410779"/>
            <a:ext cx="2163606" cy="338554"/>
          </a:xfrm>
          <a:prstGeom prst="rect">
            <a:avLst/>
          </a:prstGeom>
          <a:noFill/>
        </p:spPr>
        <p:txBody>
          <a:bodyPr wrap="none" rtlCol="0">
            <a:spAutoFit/>
          </a:bodyPr>
          <a:lstStyle/>
          <a:p>
            <a:r>
              <a:rPr lang="en-US" sz="1600" dirty="0"/>
              <a:t>Screened bottom board</a:t>
            </a:r>
          </a:p>
        </p:txBody>
      </p:sp>
      <p:sp>
        <p:nvSpPr>
          <p:cNvPr id="11" name="TextBox 10"/>
          <p:cNvSpPr txBox="1"/>
          <p:nvPr/>
        </p:nvSpPr>
        <p:spPr>
          <a:xfrm>
            <a:off x="2578117" y="4717155"/>
            <a:ext cx="1779333" cy="615553"/>
          </a:xfrm>
          <a:prstGeom prst="rect">
            <a:avLst/>
          </a:prstGeom>
          <a:noFill/>
        </p:spPr>
        <p:txBody>
          <a:bodyPr wrap="none" rtlCol="0">
            <a:spAutoFit/>
          </a:bodyPr>
          <a:lstStyle/>
          <a:p>
            <a:r>
              <a:rPr lang="en-US" dirty="0"/>
              <a:t>          </a:t>
            </a:r>
            <a:r>
              <a:rPr lang="en-US" sz="1600" dirty="0" err="1"/>
              <a:t>Apivar</a:t>
            </a:r>
            <a:r>
              <a:rPr lang="en-US" sz="1600" dirty="0"/>
              <a:t>® </a:t>
            </a:r>
          </a:p>
          <a:p>
            <a:r>
              <a:rPr lang="en-US" sz="1600" dirty="0"/>
              <a:t>(synthetic miticide)</a:t>
            </a:r>
          </a:p>
        </p:txBody>
      </p:sp>
      <p:sp>
        <p:nvSpPr>
          <p:cNvPr id="12" name="TextBox 11"/>
          <p:cNvSpPr txBox="1"/>
          <p:nvPr/>
        </p:nvSpPr>
        <p:spPr>
          <a:xfrm>
            <a:off x="4336429" y="6248400"/>
            <a:ext cx="1971565" cy="338554"/>
          </a:xfrm>
          <a:prstGeom prst="rect">
            <a:avLst/>
          </a:prstGeom>
          <a:noFill/>
        </p:spPr>
        <p:txBody>
          <a:bodyPr wrap="none" rtlCol="0">
            <a:spAutoFit/>
          </a:bodyPr>
          <a:lstStyle/>
          <a:p>
            <a:r>
              <a:rPr lang="en-US" sz="1600" dirty="0"/>
              <a:t>Drone brood removal</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1161" y="4991101"/>
            <a:ext cx="1676400" cy="1257300"/>
          </a:xfrm>
          <a:prstGeom prst="rect">
            <a:avLst/>
          </a:prstGeom>
        </p:spPr>
      </p:pic>
      <p:sp>
        <p:nvSpPr>
          <p:cNvPr id="14" name="TextBox 13"/>
          <p:cNvSpPr txBox="1"/>
          <p:nvPr/>
        </p:nvSpPr>
        <p:spPr>
          <a:xfrm>
            <a:off x="5602409" y="4238480"/>
            <a:ext cx="1675267" cy="338554"/>
          </a:xfrm>
          <a:prstGeom prst="rect">
            <a:avLst/>
          </a:prstGeom>
          <a:noFill/>
        </p:spPr>
        <p:txBody>
          <a:bodyPr wrap="none" rtlCol="0">
            <a:spAutoFit/>
          </a:bodyPr>
          <a:lstStyle/>
          <a:p>
            <a:r>
              <a:rPr lang="en-US" sz="1600" dirty="0"/>
              <a:t>MAQS formic acid</a:t>
            </a:r>
          </a:p>
        </p:txBody>
      </p:sp>
      <p:grpSp>
        <p:nvGrpSpPr>
          <p:cNvPr id="15" name="Group 14"/>
          <p:cNvGrpSpPr/>
          <p:nvPr/>
        </p:nvGrpSpPr>
        <p:grpSpPr>
          <a:xfrm>
            <a:off x="6747837" y="4896824"/>
            <a:ext cx="1954744" cy="1445853"/>
            <a:chOff x="6249272" y="1241286"/>
            <a:chExt cx="1829148" cy="1918256"/>
          </a:xfrm>
        </p:grpSpPr>
        <p:pic>
          <p:nvPicPr>
            <p:cNvPr id="16" name="Content Placeholder 3"/>
            <p:cNvPicPr>
              <a:picLocks/>
            </p:cNvPicPr>
            <p:nvPr/>
          </p:nvPicPr>
          <p:blipFill rotWithShape="1">
            <a:blip r:embed="rId7" cstate="print">
              <a:extLst>
                <a:ext uri="{28A0092B-C50C-407E-A947-70E740481C1C}">
                  <a14:useLocalDpi xmlns:a14="http://schemas.microsoft.com/office/drawing/2010/main" val="0"/>
                </a:ext>
              </a:extLst>
            </a:blip>
            <a:srcRect l="10080" t="4412" r="17896" b="58802"/>
            <a:stretch/>
          </p:blipFill>
          <p:spPr>
            <a:xfrm>
              <a:off x="6249272" y="1241286"/>
              <a:ext cx="1829148" cy="1455003"/>
            </a:xfrm>
            <a:prstGeom prst="rect">
              <a:avLst/>
            </a:prstGeom>
          </p:spPr>
        </p:pic>
        <p:sp>
          <p:nvSpPr>
            <p:cNvPr id="17" name="TextBox 16"/>
            <p:cNvSpPr txBox="1"/>
            <p:nvPr/>
          </p:nvSpPr>
          <p:spPr>
            <a:xfrm>
              <a:off x="6249272" y="2710372"/>
              <a:ext cx="1611127" cy="449170"/>
            </a:xfrm>
            <a:prstGeom prst="rect">
              <a:avLst/>
            </a:prstGeom>
            <a:noFill/>
          </p:spPr>
          <p:txBody>
            <a:bodyPr wrap="none" rtlCol="0">
              <a:spAutoFit/>
            </a:bodyPr>
            <a:lstStyle/>
            <a:p>
              <a:r>
                <a:rPr lang="en-US" sz="1600" dirty="0"/>
                <a:t> Apiguard - thymol</a:t>
              </a:r>
            </a:p>
          </p:txBody>
        </p:sp>
      </p:grpSp>
      <p:sp>
        <p:nvSpPr>
          <p:cNvPr id="18" name="TextBox 17"/>
          <p:cNvSpPr txBox="1"/>
          <p:nvPr/>
        </p:nvSpPr>
        <p:spPr>
          <a:xfrm>
            <a:off x="919849" y="5786736"/>
            <a:ext cx="3514104" cy="923330"/>
          </a:xfrm>
          <a:prstGeom prst="rect">
            <a:avLst/>
          </a:prstGeom>
          <a:noFill/>
        </p:spPr>
        <p:txBody>
          <a:bodyPr wrap="none" rtlCol="0">
            <a:spAutoFit/>
          </a:bodyPr>
          <a:lstStyle/>
          <a:p>
            <a:r>
              <a:rPr lang="en-US" dirty="0"/>
              <a:t>       There is no “magic bullet”</a:t>
            </a:r>
          </a:p>
          <a:p>
            <a:r>
              <a:rPr lang="en-US" dirty="0"/>
              <a:t>No one technique/chemical works </a:t>
            </a:r>
          </a:p>
          <a:p>
            <a:r>
              <a:rPr lang="en-US" dirty="0"/>
              <a:t>    for everyone in all instances</a:t>
            </a:r>
          </a:p>
        </p:txBody>
      </p:sp>
    </p:spTree>
    <p:extLst>
      <p:ext uri="{BB962C8B-B14F-4D97-AF65-F5344CB8AC3E}">
        <p14:creationId xmlns:p14="http://schemas.microsoft.com/office/powerpoint/2010/main" val="31825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a:xfrm>
            <a:off x="304800" y="1600200"/>
            <a:ext cx="7848600" cy="4724400"/>
          </a:xfrm>
        </p:spPr>
        <p:txBody>
          <a:bodyPr>
            <a:normAutofit lnSpcReduction="10000"/>
          </a:bodyPr>
          <a:lstStyle/>
          <a:p>
            <a:pPr>
              <a:lnSpc>
                <a:spcPct val="120000"/>
              </a:lnSpc>
            </a:pPr>
            <a:r>
              <a:rPr lang="en-US" sz="2800" dirty="0"/>
              <a:t>The Varroa mite is a formidable foe.</a:t>
            </a:r>
          </a:p>
          <a:p>
            <a:pPr>
              <a:lnSpc>
                <a:spcPct val="120000"/>
              </a:lnSpc>
            </a:pPr>
            <a:r>
              <a:rPr lang="en-US" sz="2800" dirty="0"/>
              <a:t>Virtually all colonies have or will have mites.</a:t>
            </a:r>
          </a:p>
          <a:p>
            <a:pPr>
              <a:lnSpc>
                <a:spcPct val="120000"/>
              </a:lnSpc>
            </a:pPr>
            <a:r>
              <a:rPr lang="en-US" sz="2800" dirty="0"/>
              <a:t>A large percentage of colonies will not survive if the mite population exceeds 3%.</a:t>
            </a:r>
          </a:p>
          <a:p>
            <a:pPr>
              <a:lnSpc>
                <a:spcPct val="120000"/>
              </a:lnSpc>
            </a:pPr>
            <a:r>
              <a:rPr lang="en-US" sz="2800" dirty="0"/>
              <a:t>High Varroa populations (mite bombs) often result in virus epidemics that weaken or kill colonies.  </a:t>
            </a:r>
          </a:p>
          <a:p>
            <a:pPr>
              <a:lnSpc>
                <a:spcPct val="120000"/>
              </a:lnSpc>
            </a:pPr>
            <a:r>
              <a:rPr lang="en-US" sz="2800" dirty="0"/>
              <a:t>Some resistant stocks are helpful but temporary fixes are still needed to keep mite populations lower. </a:t>
            </a:r>
          </a:p>
          <a:p>
            <a:pPr marL="0" indent="0">
              <a:lnSpc>
                <a:spcPct val="120000"/>
              </a:lnSpc>
              <a:buNone/>
            </a:pPr>
            <a:endParaRPr lang="en-US" sz="2800" dirty="0"/>
          </a:p>
        </p:txBody>
      </p:sp>
      <p:sp>
        <p:nvSpPr>
          <p:cNvPr id="4" name="Slide Number Placeholder 3"/>
          <p:cNvSpPr>
            <a:spLocks noGrp="1"/>
          </p:cNvSpPr>
          <p:nvPr>
            <p:ph type="sldNum" sz="quarter" idx="12"/>
          </p:nvPr>
        </p:nvSpPr>
        <p:spPr/>
        <p:txBody>
          <a:bodyPr/>
          <a:lstStyle/>
          <a:p>
            <a:fld id="{C9848835-E1EA-46BE-9EFF-520AC27F58E2}" type="slidenum">
              <a:rPr lang="en-US" smtClean="0"/>
              <a:pPr/>
              <a:t>27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l="9565" t="17391" r="13913" b="17391"/>
          <a:stretch>
            <a:fillRect/>
          </a:stretch>
        </p:blipFill>
        <p:spPr>
          <a:xfrm>
            <a:off x="6217920" y="428625"/>
            <a:ext cx="2727960" cy="1704976"/>
          </a:xfrm>
          <a:prstGeom prst="rect">
            <a:avLst/>
          </a:prstGeom>
        </p:spPr>
      </p:pic>
    </p:spTree>
    <p:extLst>
      <p:ext uri="{BB962C8B-B14F-4D97-AF65-F5344CB8AC3E}">
        <p14:creationId xmlns:p14="http://schemas.microsoft.com/office/powerpoint/2010/main" val="133804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28600" y="304800"/>
            <a:ext cx="8915400" cy="1143000"/>
          </a:xfrm>
        </p:spPr>
        <p:txBody>
          <a:bodyPr>
            <a:noAutofit/>
          </a:bodyPr>
          <a:lstStyle/>
          <a:p>
            <a:pPr eaLnBrk="1" fontAlgn="auto" hangingPunct="1">
              <a:spcAft>
                <a:spcPts val="0"/>
              </a:spcAft>
              <a:defRPr/>
            </a:pPr>
            <a:r>
              <a:rPr lang="en-US" altLang="en-US" sz="3200" dirty="0"/>
              <a:t>Keeping bee colonies healthy is challenging     </a:t>
            </a:r>
            <a:br>
              <a:rPr lang="en-US" altLang="en-US" sz="3200" dirty="0"/>
            </a:br>
            <a:r>
              <a:rPr lang="en-US" altLang="en-US" sz="3200" dirty="0"/>
              <a:t>Some seasons are going to be tough …</a:t>
            </a:r>
            <a:br>
              <a:rPr lang="en-US" altLang="en-US" sz="3200" dirty="0"/>
            </a:br>
            <a:r>
              <a:rPr lang="en-US" altLang="en-US" sz="3200" dirty="0"/>
              <a:t>Bee colonies will also need to be tough</a:t>
            </a:r>
          </a:p>
        </p:txBody>
      </p:sp>
      <p:sp>
        <p:nvSpPr>
          <p:cNvPr id="4" name="TextBox 3"/>
          <p:cNvSpPr txBox="1"/>
          <p:nvPr/>
        </p:nvSpPr>
        <p:spPr>
          <a:xfrm>
            <a:off x="1524000" y="4611231"/>
            <a:ext cx="7014770" cy="1569660"/>
          </a:xfrm>
          <a:prstGeom prst="rect">
            <a:avLst/>
          </a:prstGeom>
          <a:noFill/>
        </p:spPr>
        <p:txBody>
          <a:bodyPr wrap="square" rtlCol="0">
            <a:spAutoFit/>
          </a:bodyPr>
          <a:lstStyle/>
          <a:p>
            <a:r>
              <a:rPr lang="en-US" sz="3200" dirty="0"/>
              <a:t>For every complex problem there is an </a:t>
            </a:r>
          </a:p>
          <a:p>
            <a:r>
              <a:rPr lang="en-US" sz="3200" dirty="0"/>
              <a:t>answer that is clear, simple and wrong.</a:t>
            </a:r>
          </a:p>
          <a:p>
            <a:r>
              <a:rPr lang="en-US" sz="3200" dirty="0"/>
              <a:t>                    </a:t>
            </a:r>
            <a:r>
              <a:rPr lang="en-US" dirty="0"/>
              <a:t>H.L. Mencken</a:t>
            </a:r>
          </a:p>
        </p:txBody>
      </p:sp>
      <p:sp>
        <p:nvSpPr>
          <p:cNvPr id="2" name="Slide Number Placeholder 1"/>
          <p:cNvSpPr>
            <a:spLocks noGrp="1"/>
          </p:cNvSpPr>
          <p:nvPr>
            <p:ph type="sldNum" sz="quarter" idx="12"/>
          </p:nvPr>
        </p:nvSpPr>
        <p:spPr/>
        <p:txBody>
          <a:bodyPr/>
          <a:lstStyle/>
          <a:p>
            <a:fld id="{C9848835-E1EA-46BE-9EFF-520AC27F58E2}" type="slidenum">
              <a:rPr lang="en-US" smtClean="0"/>
              <a:pPr/>
              <a:t>28</a:t>
            </a:fld>
            <a:endParaRPr lang="en-US" dirty="0"/>
          </a:p>
        </p:txBody>
      </p:sp>
      <p:pic>
        <p:nvPicPr>
          <p:cNvPr id="2050" name="Picture 2" descr="C:\Users\Dewey\Desktop\HB3 power points\Photos\Chapter 13 photos\1st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133600"/>
            <a:ext cx="3449920" cy="225266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hot sun"/>
          <p:cNvPicPr>
            <a:picLocks noChangeAspect="1" noChangeArrowheads="1"/>
          </p:cNvPicPr>
          <p:nvPr/>
        </p:nvPicPr>
        <p:blipFill>
          <a:blip r:embed="rId4" cstate="print"/>
          <a:srcRect/>
          <a:stretch>
            <a:fillRect/>
          </a:stretch>
        </p:blipFill>
        <p:spPr bwMode="auto">
          <a:xfrm>
            <a:off x="1066800" y="2133798"/>
            <a:ext cx="3352800" cy="2232290"/>
          </a:xfrm>
          <a:prstGeom prst="rect">
            <a:avLst/>
          </a:prstGeom>
          <a:noFill/>
        </p:spPr>
      </p:pic>
    </p:spTree>
    <p:extLst>
      <p:ext uri="{BB962C8B-B14F-4D97-AF65-F5344CB8AC3E}">
        <p14:creationId xmlns:p14="http://schemas.microsoft.com/office/powerpoint/2010/main" val="314657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08339"/>
            <a:ext cx="9144000" cy="1200329"/>
          </a:xfrm>
          <a:prstGeom prst="rect">
            <a:avLst/>
          </a:prstGeom>
          <a:noFill/>
        </p:spPr>
        <p:txBody>
          <a:bodyPr wrap="square" rtlCol="0">
            <a:spAutoFit/>
          </a:bodyPr>
          <a:lstStyle/>
          <a:p>
            <a:pPr algn="ctr"/>
            <a:r>
              <a:rPr lang="en-US" sz="3600" dirty="0" err="1">
                <a:solidFill>
                  <a:srgbClr val="7A0019"/>
                </a:solidFill>
              </a:rPr>
              <a:t>MiteCheck</a:t>
            </a:r>
            <a:endParaRPr lang="en-US" sz="3600" dirty="0">
              <a:solidFill>
                <a:srgbClr val="7A0019"/>
              </a:solidFill>
            </a:endParaRPr>
          </a:p>
          <a:p>
            <a:pPr algn="ctr"/>
            <a:r>
              <a:rPr lang="en-US" sz="3600" i="1" dirty="0">
                <a:solidFill>
                  <a:srgbClr val="7A0019"/>
                </a:solidFill>
              </a:rPr>
              <a:t>Beekeeper Citizen Science</a:t>
            </a:r>
          </a:p>
        </p:txBody>
      </p:sp>
      <p:sp>
        <p:nvSpPr>
          <p:cNvPr id="3" name="TextBox 2"/>
          <p:cNvSpPr txBox="1"/>
          <p:nvPr/>
        </p:nvSpPr>
        <p:spPr>
          <a:xfrm>
            <a:off x="871971" y="2333277"/>
            <a:ext cx="8093121" cy="3108543"/>
          </a:xfrm>
          <a:prstGeom prst="rect">
            <a:avLst/>
          </a:prstGeom>
          <a:noFill/>
        </p:spPr>
        <p:txBody>
          <a:bodyPr wrap="square" rtlCol="0">
            <a:spAutoFit/>
          </a:bodyPr>
          <a:lstStyle/>
          <a:p>
            <a:r>
              <a:rPr lang="en-US" sz="2400" dirty="0">
                <a:solidFill>
                  <a:srgbClr val="000000"/>
                </a:solidFill>
              </a:rPr>
              <a:t>Can beekeepers become proficient at mite monitoring?</a:t>
            </a:r>
          </a:p>
          <a:p>
            <a:endParaRPr lang="en-US" sz="2400" dirty="0">
              <a:solidFill>
                <a:srgbClr val="000000"/>
              </a:solidFill>
            </a:endParaRPr>
          </a:p>
          <a:p>
            <a:r>
              <a:rPr lang="en-US" sz="2400" dirty="0">
                <a:solidFill>
                  <a:srgbClr val="000000"/>
                </a:solidFill>
              </a:rPr>
              <a:t>Can we update beekeepers about mite levels in their area?  </a:t>
            </a:r>
          </a:p>
          <a:p>
            <a:endParaRPr lang="en-US" sz="2400" dirty="0">
              <a:solidFill>
                <a:srgbClr val="000000"/>
              </a:solidFill>
            </a:endParaRPr>
          </a:p>
          <a:p>
            <a:r>
              <a:rPr lang="en-US" sz="2400" dirty="0">
                <a:solidFill>
                  <a:srgbClr val="000000"/>
                </a:solidFill>
              </a:rPr>
              <a:t>Can we better understand our mite population dynamics?</a:t>
            </a:r>
          </a:p>
          <a:p>
            <a:endParaRPr lang="en-US" sz="2000" dirty="0">
              <a:solidFill>
                <a:srgbClr val="000000"/>
              </a:solidFill>
            </a:endParaRPr>
          </a:p>
          <a:p>
            <a:pPr algn="ctr"/>
            <a:r>
              <a:rPr lang="en-US" sz="3600" dirty="0">
                <a:solidFill>
                  <a:srgbClr val="000000"/>
                </a:solidFill>
              </a:rPr>
              <a:t>www.mitecheck.com</a:t>
            </a:r>
          </a:p>
          <a:p>
            <a:endParaRPr lang="en-US" sz="2000" dirty="0">
              <a:solidFill>
                <a:srgbClr val="000000"/>
              </a:solidFill>
            </a:endParaRPr>
          </a:p>
        </p:txBody>
      </p:sp>
      <p:pic>
        <p:nvPicPr>
          <p:cNvPr id="6" name="Picture 5"/>
          <p:cNvPicPr>
            <a:picLocks noChangeAspect="1"/>
          </p:cNvPicPr>
          <p:nvPr/>
        </p:nvPicPr>
        <p:blipFill rotWithShape="1">
          <a:blip r:embed="rId3"/>
          <a:srcRect l="50034" t="14132" r="23871" b="77837"/>
          <a:stretch/>
        </p:blipFill>
        <p:spPr>
          <a:xfrm>
            <a:off x="1929672" y="5609229"/>
            <a:ext cx="5284656" cy="914400"/>
          </a:xfrm>
          <a:prstGeom prst="rect">
            <a:avLst/>
          </a:prstGeom>
        </p:spPr>
      </p:pic>
      <p:sp>
        <p:nvSpPr>
          <p:cNvPr id="5" name="Slide Number Placeholder 1"/>
          <p:cNvSpPr>
            <a:spLocks noGrp="1"/>
          </p:cNvSpPr>
          <p:nvPr>
            <p:ph type="sldNum" sz="quarter" idx="12"/>
          </p:nvPr>
        </p:nvSpPr>
        <p:spPr>
          <a:xfrm>
            <a:off x="6553200" y="6356350"/>
            <a:ext cx="2133600" cy="365125"/>
          </a:xfrm>
        </p:spPr>
        <p:txBody>
          <a:bodyPr/>
          <a:lstStyle/>
          <a:p>
            <a:r>
              <a:rPr lang="en-US" dirty="0"/>
              <a:t>29</a:t>
            </a:r>
          </a:p>
        </p:txBody>
      </p:sp>
    </p:spTree>
    <p:extLst>
      <p:ext uri="{BB962C8B-B14F-4D97-AF65-F5344CB8AC3E}">
        <p14:creationId xmlns:p14="http://schemas.microsoft.com/office/powerpoint/2010/main" val="3203710862"/>
      </p:ext>
    </p:extLst>
  </p:cSld>
  <p:clrMapOvr>
    <a:masterClrMapping/>
  </p:clrMapOvr>
  <mc:AlternateContent xmlns:mc="http://schemas.openxmlformats.org/markup-compatibility/2006" xmlns:p14="http://schemas.microsoft.com/office/powerpoint/2010/main">
    <mc:Choice Requires="p14">
      <p:transition spd="slow" p14:dur="2000" advClick="0" advTm="30300"/>
    </mc:Choice>
    <mc:Fallback xmlns="">
      <p:transition spd="slow" advClick="0" advTm="303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Varroa Mites Kill My Bees?</a:t>
            </a:r>
          </a:p>
        </p:txBody>
      </p:sp>
      <p:pic>
        <p:nvPicPr>
          <p:cNvPr id="5" name="Picture 4" descr="Screen Shot 2016-12-22 at 3.03.19 PM.png">
            <a:hlinkClick r:id="rId3"/>
          </p:cNvPr>
          <p:cNvPicPr>
            <a:picLocks noChangeAspect="1"/>
          </p:cNvPicPr>
          <p:nvPr/>
        </p:nvPicPr>
        <p:blipFill rotWithShape="1">
          <a:blip r:embed="rId4" cstate="email">
            <a:extLst>
              <a:ext uri="{28A0092B-C50C-407E-A947-70E740481C1C}">
                <a14:useLocalDpi xmlns:a14="http://schemas.microsoft.com/office/drawing/2010/main" val="0"/>
              </a:ext>
            </a:extLst>
          </a:blip>
          <a:srcRect b="7371"/>
          <a:stretch/>
        </p:blipFill>
        <p:spPr>
          <a:xfrm>
            <a:off x="1111360" y="1330282"/>
            <a:ext cx="6832501" cy="4332582"/>
          </a:xfrm>
          <a:prstGeom prst="rect">
            <a:avLst/>
          </a:prstGeom>
        </p:spPr>
      </p:pic>
      <p:sp>
        <p:nvSpPr>
          <p:cNvPr id="7" name="Slide Number Placeholder 6"/>
          <p:cNvSpPr>
            <a:spLocks noGrp="1"/>
          </p:cNvSpPr>
          <p:nvPr>
            <p:ph type="sldNum" sz="quarter" idx="12"/>
          </p:nvPr>
        </p:nvSpPr>
        <p:spPr/>
        <p:txBody>
          <a:bodyPr/>
          <a:lstStyle/>
          <a:p>
            <a:fld id="{C9848835-E1EA-46BE-9EFF-520AC27F58E2}" type="slidenum">
              <a:rPr lang="en-US" smtClean="0"/>
              <a:pPr/>
              <a:t>3</a:t>
            </a:fld>
            <a:endParaRPr lang="en-US" dirty="0"/>
          </a:p>
        </p:txBody>
      </p:sp>
    </p:spTree>
    <p:extLst>
      <p:ext uri="{BB962C8B-B14F-4D97-AF65-F5344CB8AC3E}">
        <p14:creationId xmlns:p14="http://schemas.microsoft.com/office/powerpoint/2010/main" val="1316704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186" t="3450" r="5133" b="5039"/>
          <a:stretch/>
        </p:blipFill>
        <p:spPr>
          <a:xfrm rot="703136">
            <a:off x="5322832" y="1489640"/>
            <a:ext cx="3069032" cy="3956645"/>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066800" y="4953000"/>
            <a:ext cx="4184992" cy="646331"/>
          </a:xfrm>
          <a:prstGeom prst="rect">
            <a:avLst/>
          </a:prstGeom>
          <a:noFill/>
        </p:spPr>
        <p:txBody>
          <a:bodyPr wrap="none" rtlCol="0">
            <a:spAutoFit/>
          </a:bodyPr>
          <a:lstStyle/>
          <a:p>
            <a:r>
              <a:rPr lang="en-US" b="1" dirty="0"/>
              <a:t>Download the Guide:</a:t>
            </a:r>
          </a:p>
          <a:p>
            <a:r>
              <a:rPr lang="en-US" dirty="0">
                <a:hlinkClick r:id="rId4"/>
              </a:rPr>
              <a:t>www.honeybeehealthcoalition.org/varroa</a:t>
            </a:r>
            <a:r>
              <a:rPr lang="en-US" dirty="0"/>
              <a:t> </a:t>
            </a:r>
          </a:p>
        </p:txBody>
      </p:sp>
      <p:sp>
        <p:nvSpPr>
          <p:cNvPr id="9" name="Title 8"/>
          <p:cNvSpPr>
            <a:spLocks noGrp="1"/>
          </p:cNvSpPr>
          <p:nvPr>
            <p:ph type="title"/>
          </p:nvPr>
        </p:nvSpPr>
        <p:spPr/>
        <p:txBody>
          <a:bodyPr>
            <a:normAutofit/>
          </a:bodyPr>
          <a:lstStyle/>
          <a:p>
            <a:r>
              <a:rPr lang="en-US" dirty="0"/>
              <a:t>Thanks for your time and attention</a:t>
            </a:r>
          </a:p>
        </p:txBody>
      </p:sp>
      <p:sp>
        <p:nvSpPr>
          <p:cNvPr id="6" name="Slide Number Placeholder 5"/>
          <p:cNvSpPr>
            <a:spLocks noGrp="1"/>
          </p:cNvSpPr>
          <p:nvPr>
            <p:ph type="sldNum" sz="quarter" idx="12"/>
          </p:nvPr>
        </p:nvSpPr>
        <p:spPr/>
        <p:txBody>
          <a:bodyPr/>
          <a:lstStyle/>
          <a:p>
            <a:r>
              <a:rPr lang="en-US" dirty="0"/>
              <a:t>31</a:t>
            </a:r>
          </a:p>
        </p:txBody>
      </p:sp>
      <p:sp>
        <p:nvSpPr>
          <p:cNvPr id="7" name="Rectangle 6">
            <a:hlinkClick r:id="rId5"/>
          </p:cNvPr>
          <p:cNvSpPr/>
          <p:nvPr/>
        </p:nvSpPr>
        <p:spPr>
          <a:xfrm>
            <a:off x="1066800" y="5638800"/>
            <a:ext cx="6858000" cy="646331"/>
          </a:xfrm>
          <a:prstGeom prst="rect">
            <a:avLst/>
          </a:prstGeom>
        </p:spPr>
        <p:txBody>
          <a:bodyPr wrap="square">
            <a:spAutoFit/>
          </a:bodyPr>
          <a:lstStyle/>
          <a:p>
            <a:r>
              <a:rPr lang="en-US" b="1" dirty="0"/>
              <a:t>Watch the Video Series: </a:t>
            </a:r>
            <a:r>
              <a:rPr lang="en-US" dirty="0"/>
              <a:t>Search YouTube for “Tools for Varroa Management Honey Bee Health Coalition”</a:t>
            </a:r>
          </a:p>
        </p:txBody>
      </p:sp>
      <p:sp>
        <p:nvSpPr>
          <p:cNvPr id="8" name="TextBox 7"/>
          <p:cNvSpPr txBox="1"/>
          <p:nvPr/>
        </p:nvSpPr>
        <p:spPr>
          <a:xfrm>
            <a:off x="838200" y="1752600"/>
            <a:ext cx="4038600" cy="1107996"/>
          </a:xfrm>
          <a:prstGeom prst="rect">
            <a:avLst/>
          </a:prstGeom>
          <a:noFill/>
        </p:spPr>
        <p:txBody>
          <a:bodyPr wrap="square" rtlCol="0">
            <a:spAutoFit/>
          </a:bodyPr>
          <a:lstStyle/>
          <a:p>
            <a:pPr algn="ctr"/>
            <a:r>
              <a:rPr lang="en-US" sz="6600" dirty="0"/>
              <a:t>Questions?</a:t>
            </a:r>
          </a:p>
        </p:txBody>
      </p:sp>
    </p:spTree>
    <p:extLst>
      <p:ext uri="{BB962C8B-B14F-4D97-AF65-F5344CB8AC3E}">
        <p14:creationId xmlns:p14="http://schemas.microsoft.com/office/powerpoint/2010/main" val="863072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Additional Slides on Treatments</a:t>
            </a:r>
          </a:p>
        </p:txBody>
      </p:sp>
      <p:sp>
        <p:nvSpPr>
          <p:cNvPr id="3" name="Slide Number Placeholder 2"/>
          <p:cNvSpPr>
            <a:spLocks noGrp="1"/>
          </p:cNvSpPr>
          <p:nvPr>
            <p:ph type="sldNum" sz="quarter" idx="12"/>
          </p:nvPr>
        </p:nvSpPr>
        <p:spPr/>
        <p:txBody>
          <a:bodyPr/>
          <a:lstStyle/>
          <a:p>
            <a:r>
              <a:rPr lang="en-US" dirty="0"/>
              <a:t>32</a:t>
            </a:r>
          </a:p>
        </p:txBody>
      </p:sp>
      <p:pic>
        <p:nvPicPr>
          <p:cNvPr id="7" name="Picture 6"/>
          <p:cNvPicPr>
            <a:picLocks noChangeAspect="1"/>
          </p:cNvPicPr>
          <p:nvPr/>
        </p:nvPicPr>
        <p:blipFill>
          <a:blip r:embed="rId3"/>
          <a:stretch>
            <a:fillRect/>
          </a:stretch>
        </p:blipFill>
        <p:spPr>
          <a:xfrm>
            <a:off x="2696758" y="304800"/>
            <a:ext cx="3809093" cy="2228850"/>
          </a:xfrm>
          <a:prstGeom prst="rect">
            <a:avLst/>
          </a:prstGeom>
        </p:spPr>
      </p:pic>
      <p:pic>
        <p:nvPicPr>
          <p:cNvPr id="8" name="Picture 7"/>
          <p:cNvPicPr>
            <a:picLocks noChangeAspect="1"/>
          </p:cNvPicPr>
          <p:nvPr/>
        </p:nvPicPr>
        <p:blipFill>
          <a:blip r:embed="rId4"/>
          <a:stretch>
            <a:fillRect/>
          </a:stretch>
        </p:blipFill>
        <p:spPr>
          <a:xfrm>
            <a:off x="5156268" y="3442165"/>
            <a:ext cx="3530532" cy="2316719"/>
          </a:xfrm>
          <a:prstGeom prst="rect">
            <a:avLst/>
          </a:prstGeom>
        </p:spPr>
      </p:pic>
      <p:pic>
        <p:nvPicPr>
          <p:cNvPr id="9" name="Picture 8"/>
          <p:cNvPicPr>
            <a:picLocks noChangeAspect="1"/>
          </p:cNvPicPr>
          <p:nvPr/>
        </p:nvPicPr>
        <p:blipFill rotWithShape="1">
          <a:blip r:embed="rId5"/>
          <a:srcRect b="5183"/>
          <a:stretch/>
        </p:blipFill>
        <p:spPr>
          <a:xfrm>
            <a:off x="953471" y="3442166"/>
            <a:ext cx="3647834" cy="2295110"/>
          </a:xfrm>
          <a:prstGeom prst="rect">
            <a:avLst/>
          </a:prstGeom>
        </p:spPr>
      </p:pic>
    </p:spTree>
    <p:extLst>
      <p:ext uri="{BB962C8B-B14F-4D97-AF65-F5344CB8AC3E}">
        <p14:creationId xmlns:p14="http://schemas.microsoft.com/office/powerpoint/2010/main" val="2700764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308" y="64475"/>
            <a:ext cx="8229600" cy="1143000"/>
          </a:xfrm>
        </p:spPr>
        <p:txBody>
          <a:bodyPr>
            <a:normAutofit fontScale="90000"/>
          </a:bodyPr>
          <a:lstStyle/>
          <a:p>
            <a:r>
              <a:rPr lang="en-US" dirty="0"/>
              <a:t> Non-chemical Cultural </a:t>
            </a:r>
            <a:br>
              <a:rPr lang="en-US" dirty="0"/>
            </a:br>
            <a:r>
              <a:rPr lang="en-US" dirty="0"/>
              <a:t>&amp; Mechanical-Physical Controls</a:t>
            </a:r>
          </a:p>
        </p:txBody>
      </p:sp>
      <p:sp>
        <p:nvSpPr>
          <p:cNvPr id="3" name="Content Placeholder 2"/>
          <p:cNvSpPr>
            <a:spLocks noGrp="1"/>
          </p:cNvSpPr>
          <p:nvPr>
            <p:ph idx="1"/>
          </p:nvPr>
        </p:nvSpPr>
        <p:spPr>
          <a:xfrm>
            <a:off x="838200" y="1600200"/>
            <a:ext cx="7848600" cy="5257800"/>
          </a:xfrm>
        </p:spPr>
        <p:txBody>
          <a:bodyPr>
            <a:noAutofit/>
          </a:bodyPr>
          <a:lstStyle/>
          <a:p>
            <a:pPr marL="0" indent="0">
              <a:buNone/>
            </a:pPr>
            <a:r>
              <a:rPr lang="en-US" sz="2800" b="1" dirty="0"/>
              <a:t>More Effective</a:t>
            </a:r>
          </a:p>
          <a:p>
            <a:pPr>
              <a:spcBef>
                <a:spcPts val="0"/>
              </a:spcBef>
            </a:pPr>
            <a:r>
              <a:rPr lang="en-US" sz="2800" dirty="0"/>
              <a:t>Drone brood removal</a:t>
            </a:r>
          </a:p>
          <a:p>
            <a:pPr>
              <a:spcBef>
                <a:spcPts val="0"/>
              </a:spcBef>
            </a:pPr>
            <a:r>
              <a:rPr lang="en-US" sz="2800" dirty="0"/>
              <a:t>Brood interruption</a:t>
            </a:r>
          </a:p>
          <a:p>
            <a:pPr>
              <a:spcBef>
                <a:spcPts val="0"/>
              </a:spcBef>
            </a:pPr>
            <a:r>
              <a:rPr lang="en-US" sz="2800" dirty="0"/>
              <a:t>Requeening</a:t>
            </a:r>
          </a:p>
          <a:p>
            <a:pPr marL="0" indent="0">
              <a:buNone/>
            </a:pPr>
            <a:endParaRPr lang="en-US" sz="1100" b="1" dirty="0"/>
          </a:p>
          <a:p>
            <a:pPr marL="0" indent="0">
              <a:buNone/>
            </a:pPr>
            <a:r>
              <a:rPr lang="en-US" sz="2800" b="1" dirty="0"/>
              <a:t>Minimally Effective</a:t>
            </a:r>
            <a:endParaRPr lang="en-US" sz="2800" dirty="0"/>
          </a:p>
          <a:p>
            <a:pPr>
              <a:spcBef>
                <a:spcPts val="0"/>
              </a:spcBef>
            </a:pPr>
            <a:r>
              <a:rPr lang="en-US" sz="2800" dirty="0"/>
              <a:t>Screen bottom board</a:t>
            </a:r>
          </a:p>
          <a:p>
            <a:pPr>
              <a:spcBef>
                <a:spcPts val="0"/>
              </a:spcBef>
            </a:pPr>
            <a:r>
              <a:rPr lang="en-US" sz="2800" dirty="0"/>
              <a:t>Comb culling</a:t>
            </a:r>
          </a:p>
          <a:p>
            <a:pPr>
              <a:spcBef>
                <a:spcPts val="0"/>
              </a:spcBef>
            </a:pPr>
            <a:r>
              <a:rPr lang="en-US" sz="2800" dirty="0"/>
              <a:t>Powdered sugar</a:t>
            </a:r>
          </a:p>
          <a:p>
            <a:pPr>
              <a:spcBef>
                <a:spcPts val="0"/>
              </a:spcBef>
            </a:pPr>
            <a:r>
              <a:rPr lang="en-US" sz="2800" dirty="0"/>
              <a:t>Apiary site</a:t>
            </a:r>
          </a:p>
          <a:p>
            <a:pPr>
              <a:spcBef>
                <a:spcPts val="0"/>
              </a:spcBef>
            </a:pPr>
            <a:r>
              <a:rPr lang="en-US" sz="2800" dirty="0"/>
              <a:t>Colony ID/configuration</a:t>
            </a:r>
          </a:p>
          <a:p>
            <a:pPr>
              <a:spcBef>
                <a:spcPts val="0"/>
              </a:spcBef>
            </a:pPr>
            <a:r>
              <a:rPr lang="en-US" sz="2800" dirty="0"/>
              <a:t>Basic sanitation</a:t>
            </a:r>
          </a:p>
          <a:p>
            <a:pPr marL="0" indent="0">
              <a:buNone/>
            </a:pPr>
            <a:endParaRPr lang="en-US" sz="2800" dirty="0"/>
          </a:p>
          <a:p>
            <a:endParaRPr lang="en-US" sz="2800" dirty="0"/>
          </a:p>
          <a:p>
            <a:endParaRPr lang="en-US" sz="28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454" y="4114800"/>
            <a:ext cx="2245945" cy="1355837"/>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399" y="4788200"/>
            <a:ext cx="2019416" cy="1340074"/>
          </a:xfrm>
          <a:prstGeom prst="rect">
            <a:avLst/>
          </a:prstGeom>
        </p:spPr>
      </p:pic>
      <p:pic>
        <p:nvPicPr>
          <p:cNvPr id="9" name="Picture 2" descr="C:\Users\Dewey\Desktop\HB3 power points\Photos\Chapter 8 photos\queen retin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9400" y="2514600"/>
            <a:ext cx="1718799" cy="124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r>
              <a:rPr lang="en-US" dirty="0"/>
              <a:t>33</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138" y="1249420"/>
            <a:ext cx="1858576" cy="1393932"/>
          </a:xfrm>
          <a:prstGeom prst="rect">
            <a:avLst/>
          </a:prstGeom>
        </p:spPr>
      </p:pic>
      <p:sp>
        <p:nvSpPr>
          <p:cNvPr id="4" name="TextBox 3"/>
          <p:cNvSpPr txBox="1"/>
          <p:nvPr/>
        </p:nvSpPr>
        <p:spPr>
          <a:xfrm>
            <a:off x="6948236" y="3745468"/>
            <a:ext cx="1301125" cy="369332"/>
          </a:xfrm>
          <a:prstGeom prst="rect">
            <a:avLst/>
          </a:prstGeom>
          <a:noFill/>
        </p:spPr>
        <p:txBody>
          <a:bodyPr wrap="none" rtlCol="0">
            <a:spAutoFit/>
          </a:bodyPr>
          <a:lstStyle/>
          <a:p>
            <a:pPr>
              <a:spcBef>
                <a:spcPts val="0"/>
              </a:spcBef>
            </a:pPr>
            <a:r>
              <a:rPr lang="en-US" dirty="0"/>
              <a:t>Requeening</a:t>
            </a:r>
          </a:p>
        </p:txBody>
      </p:sp>
      <p:sp>
        <p:nvSpPr>
          <p:cNvPr id="5" name="TextBox 4"/>
          <p:cNvSpPr txBox="1"/>
          <p:nvPr/>
        </p:nvSpPr>
        <p:spPr>
          <a:xfrm>
            <a:off x="4545017" y="2643352"/>
            <a:ext cx="2194383" cy="369332"/>
          </a:xfrm>
          <a:prstGeom prst="rect">
            <a:avLst/>
          </a:prstGeom>
          <a:noFill/>
        </p:spPr>
        <p:txBody>
          <a:bodyPr wrap="none" rtlCol="0">
            <a:spAutoFit/>
          </a:bodyPr>
          <a:lstStyle/>
          <a:p>
            <a:pPr>
              <a:spcBef>
                <a:spcPts val="0"/>
              </a:spcBef>
            </a:pPr>
            <a:r>
              <a:rPr lang="en-US" dirty="0"/>
              <a:t>Drone brood removal</a:t>
            </a:r>
          </a:p>
        </p:txBody>
      </p:sp>
      <p:sp>
        <p:nvSpPr>
          <p:cNvPr id="13" name="TextBox 12"/>
          <p:cNvSpPr txBox="1"/>
          <p:nvPr/>
        </p:nvSpPr>
        <p:spPr>
          <a:xfrm>
            <a:off x="4493454" y="5486405"/>
            <a:ext cx="2175147" cy="369332"/>
          </a:xfrm>
          <a:prstGeom prst="rect">
            <a:avLst/>
          </a:prstGeom>
          <a:noFill/>
        </p:spPr>
        <p:txBody>
          <a:bodyPr wrap="none" rtlCol="0">
            <a:spAutoFit/>
          </a:bodyPr>
          <a:lstStyle/>
          <a:p>
            <a:pPr>
              <a:spcBef>
                <a:spcPts val="0"/>
              </a:spcBef>
            </a:pPr>
            <a:r>
              <a:rPr lang="en-US" dirty="0"/>
              <a:t>Screen bottom board</a:t>
            </a:r>
          </a:p>
        </p:txBody>
      </p:sp>
      <p:sp>
        <p:nvSpPr>
          <p:cNvPr id="14" name="TextBox 13"/>
          <p:cNvSpPr txBox="1"/>
          <p:nvPr/>
        </p:nvSpPr>
        <p:spPr>
          <a:xfrm>
            <a:off x="6648099" y="6128274"/>
            <a:ext cx="2129109" cy="369332"/>
          </a:xfrm>
          <a:prstGeom prst="rect">
            <a:avLst/>
          </a:prstGeom>
          <a:noFill/>
        </p:spPr>
        <p:txBody>
          <a:bodyPr wrap="none" rtlCol="0">
            <a:spAutoFit/>
          </a:bodyPr>
          <a:lstStyle/>
          <a:p>
            <a:pPr>
              <a:spcBef>
                <a:spcPts val="0"/>
              </a:spcBef>
            </a:pPr>
            <a:r>
              <a:rPr lang="en-US" dirty="0"/>
              <a:t>Colony configuration</a:t>
            </a:r>
          </a:p>
        </p:txBody>
      </p:sp>
    </p:spTree>
    <p:extLst>
      <p:ext uri="{BB962C8B-B14F-4D97-AF65-F5344CB8AC3E}">
        <p14:creationId xmlns:p14="http://schemas.microsoft.com/office/powerpoint/2010/main" val="133127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ivar.jpg"/>
          <p:cNvPicPr>
            <a:picLocks noChangeAspect="1"/>
          </p:cNvPicPr>
          <p:nvPr/>
        </p:nvPicPr>
        <p:blipFill rotWithShape="1">
          <a:blip r:embed="rId3" cstate="print"/>
          <a:srcRect r="21606" b="15940"/>
          <a:stretch/>
        </p:blipFill>
        <p:spPr>
          <a:xfrm>
            <a:off x="3048000" y="1390710"/>
            <a:ext cx="2994988" cy="2419290"/>
          </a:xfrm>
          <a:prstGeom prst="rect">
            <a:avLst/>
          </a:prstGeom>
        </p:spPr>
      </p:pic>
      <p:sp>
        <p:nvSpPr>
          <p:cNvPr id="3" name="Content Placeholder 2"/>
          <p:cNvSpPr>
            <a:spLocks noGrp="1"/>
          </p:cNvSpPr>
          <p:nvPr>
            <p:ph idx="1"/>
          </p:nvPr>
        </p:nvSpPr>
        <p:spPr>
          <a:xfrm>
            <a:off x="1044526" y="3938729"/>
            <a:ext cx="6324600" cy="3048000"/>
          </a:xfrm>
        </p:spPr>
        <p:txBody>
          <a:bodyPr/>
          <a:lstStyle/>
          <a:p>
            <a:pPr marL="0" indent="0">
              <a:buNone/>
            </a:pPr>
            <a:r>
              <a:rPr lang="en-US" sz="2400" dirty="0"/>
              <a:t>What is common name for </a:t>
            </a:r>
            <a:r>
              <a:rPr lang="en-US" sz="2400" dirty="0" err="1"/>
              <a:t>Apivar</a:t>
            </a:r>
            <a:r>
              <a:rPr lang="en-US" sz="2400" dirty="0"/>
              <a:t>®?</a:t>
            </a:r>
          </a:p>
          <a:p>
            <a:pPr marL="0" indent="0">
              <a:buNone/>
            </a:pPr>
            <a:r>
              <a:rPr lang="en-US" sz="2400" dirty="0"/>
              <a:t>What is its route of exposure?</a:t>
            </a:r>
          </a:p>
          <a:p>
            <a:pPr marL="0" indent="0">
              <a:buNone/>
            </a:pPr>
            <a:r>
              <a:rPr lang="en-US" sz="2400" dirty="0"/>
              <a:t>Can it be used when supering?</a:t>
            </a:r>
          </a:p>
          <a:p>
            <a:pPr marL="0" indent="0">
              <a:buNone/>
            </a:pPr>
            <a:r>
              <a:rPr lang="en-US" sz="2400" dirty="0"/>
              <a:t>What is treatment interval?</a:t>
            </a:r>
          </a:p>
          <a:p>
            <a:pPr marL="0" indent="0">
              <a:buNone/>
            </a:pPr>
            <a:r>
              <a:rPr lang="en-US" sz="2400" dirty="0"/>
              <a:t>What about disadvantages?</a:t>
            </a:r>
          </a:p>
        </p:txBody>
      </p:sp>
      <p:sp>
        <p:nvSpPr>
          <p:cNvPr id="5" name="TextBox 4"/>
          <p:cNvSpPr txBox="1"/>
          <p:nvPr/>
        </p:nvSpPr>
        <p:spPr>
          <a:xfrm>
            <a:off x="5791200" y="3847404"/>
            <a:ext cx="1828800" cy="461665"/>
          </a:xfrm>
          <a:prstGeom prst="rect">
            <a:avLst/>
          </a:prstGeom>
          <a:noFill/>
        </p:spPr>
        <p:txBody>
          <a:bodyPr wrap="square" rtlCol="0">
            <a:spAutoFit/>
          </a:bodyPr>
          <a:lstStyle/>
          <a:p>
            <a:r>
              <a:rPr lang="en-US" sz="2400" dirty="0"/>
              <a:t>amitraz</a:t>
            </a:r>
          </a:p>
        </p:txBody>
      </p:sp>
      <p:sp>
        <p:nvSpPr>
          <p:cNvPr id="6" name="TextBox 5"/>
          <p:cNvSpPr txBox="1"/>
          <p:nvPr/>
        </p:nvSpPr>
        <p:spPr>
          <a:xfrm>
            <a:off x="5783317" y="4309069"/>
            <a:ext cx="1828800" cy="461665"/>
          </a:xfrm>
          <a:prstGeom prst="rect">
            <a:avLst/>
          </a:prstGeom>
          <a:noFill/>
        </p:spPr>
        <p:txBody>
          <a:bodyPr wrap="square" rtlCol="0">
            <a:spAutoFit/>
          </a:bodyPr>
          <a:lstStyle/>
          <a:p>
            <a:r>
              <a:rPr lang="en-US" sz="2400" dirty="0"/>
              <a:t>Contact</a:t>
            </a:r>
          </a:p>
        </p:txBody>
      </p:sp>
      <p:sp>
        <p:nvSpPr>
          <p:cNvPr id="7" name="TextBox 6"/>
          <p:cNvSpPr txBox="1"/>
          <p:nvPr/>
        </p:nvSpPr>
        <p:spPr>
          <a:xfrm>
            <a:off x="5759669" y="4770231"/>
            <a:ext cx="1828800" cy="461665"/>
          </a:xfrm>
          <a:prstGeom prst="rect">
            <a:avLst/>
          </a:prstGeom>
          <a:noFill/>
        </p:spPr>
        <p:txBody>
          <a:bodyPr wrap="square" rtlCol="0">
            <a:spAutoFit/>
          </a:bodyPr>
          <a:lstStyle/>
          <a:p>
            <a:r>
              <a:rPr lang="en-US" sz="2400" dirty="0"/>
              <a:t>No</a:t>
            </a:r>
          </a:p>
        </p:txBody>
      </p:sp>
      <p:sp>
        <p:nvSpPr>
          <p:cNvPr id="8" name="TextBox 7"/>
          <p:cNvSpPr txBox="1"/>
          <p:nvPr/>
        </p:nvSpPr>
        <p:spPr>
          <a:xfrm>
            <a:off x="5259966" y="5732012"/>
            <a:ext cx="3884033" cy="830997"/>
          </a:xfrm>
          <a:prstGeom prst="rect">
            <a:avLst/>
          </a:prstGeom>
          <a:noFill/>
        </p:spPr>
        <p:txBody>
          <a:bodyPr wrap="square" rtlCol="0">
            <a:spAutoFit/>
          </a:bodyPr>
          <a:lstStyle/>
          <a:p>
            <a:r>
              <a:rPr lang="en-US" sz="2000" dirty="0"/>
              <a:t> </a:t>
            </a:r>
            <a:r>
              <a:rPr lang="en-US" sz="2400" dirty="0"/>
              <a:t>Brood loss,</a:t>
            </a:r>
            <a:br>
              <a:rPr lang="en-US" sz="2400" dirty="0"/>
            </a:br>
            <a:r>
              <a:rPr lang="en-US" sz="2400" dirty="0"/>
              <a:t>mites developing resistance</a:t>
            </a:r>
          </a:p>
        </p:txBody>
      </p:sp>
      <p:sp>
        <p:nvSpPr>
          <p:cNvPr id="9" name="Slide Number Placeholder 8"/>
          <p:cNvSpPr>
            <a:spLocks noGrp="1"/>
          </p:cNvSpPr>
          <p:nvPr>
            <p:ph type="sldNum" sz="quarter" idx="12"/>
          </p:nvPr>
        </p:nvSpPr>
        <p:spPr/>
        <p:txBody>
          <a:bodyPr/>
          <a:lstStyle/>
          <a:p>
            <a:r>
              <a:rPr lang="en-US" dirty="0"/>
              <a:t>34</a:t>
            </a:r>
          </a:p>
        </p:txBody>
      </p:sp>
      <p:sp>
        <p:nvSpPr>
          <p:cNvPr id="10" name="Title 9"/>
          <p:cNvSpPr>
            <a:spLocks noGrp="1"/>
          </p:cNvSpPr>
          <p:nvPr>
            <p:ph type="title"/>
          </p:nvPr>
        </p:nvSpPr>
        <p:spPr/>
        <p:txBody>
          <a:bodyPr>
            <a:normAutofit fontScale="90000"/>
          </a:bodyPr>
          <a:lstStyle/>
          <a:p>
            <a:r>
              <a:rPr lang="en-US" dirty="0"/>
              <a:t>Synthetic Chemical Treatment: </a:t>
            </a:r>
            <a:r>
              <a:rPr lang="en-US" dirty="0" err="1"/>
              <a:t>Apivar</a:t>
            </a:r>
            <a:r>
              <a:rPr lang="en-US" dirty="0"/>
              <a:t>®</a:t>
            </a:r>
          </a:p>
        </p:txBody>
      </p:sp>
      <p:sp>
        <p:nvSpPr>
          <p:cNvPr id="11" name="TextBox 10"/>
          <p:cNvSpPr txBox="1"/>
          <p:nvPr/>
        </p:nvSpPr>
        <p:spPr>
          <a:xfrm>
            <a:off x="5638800" y="5267217"/>
            <a:ext cx="2209800" cy="461665"/>
          </a:xfrm>
          <a:prstGeom prst="rect">
            <a:avLst/>
          </a:prstGeom>
          <a:noFill/>
        </p:spPr>
        <p:txBody>
          <a:bodyPr wrap="square" rtlCol="0">
            <a:spAutoFit/>
          </a:bodyPr>
          <a:lstStyle/>
          <a:p>
            <a:r>
              <a:rPr lang="en-US" sz="2400" dirty="0"/>
              <a:t>42-54 days</a:t>
            </a:r>
          </a:p>
        </p:txBody>
      </p:sp>
    </p:spTree>
    <p:extLst>
      <p:ext uri="{BB962C8B-B14F-4D97-AF65-F5344CB8AC3E}">
        <p14:creationId xmlns:p14="http://schemas.microsoft.com/office/powerpoint/2010/main" val="15238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istan good"/>
          <p:cNvPicPr>
            <a:picLocks noChangeAspect="1" noChangeArrowheads="1"/>
          </p:cNvPicPr>
          <p:nvPr/>
        </p:nvPicPr>
        <p:blipFill>
          <a:blip r:embed="rId3" cstate="print"/>
          <a:srcRect/>
          <a:stretch>
            <a:fillRect/>
          </a:stretch>
        </p:blipFill>
        <p:spPr>
          <a:xfrm>
            <a:off x="6858000" y="990465"/>
            <a:ext cx="2253465" cy="3339204"/>
          </a:xfrm>
          <a:prstGeom prst="rect">
            <a:avLst/>
          </a:prstGeom>
          <a:noFill/>
        </p:spPr>
      </p:pic>
      <p:pic>
        <p:nvPicPr>
          <p:cNvPr id="5" name="Picture 3" descr="Miticide strip1"/>
          <p:cNvPicPr>
            <a:picLocks noChangeAspect="1" noChangeArrowheads="1"/>
          </p:cNvPicPr>
          <p:nvPr/>
        </p:nvPicPr>
        <p:blipFill>
          <a:blip r:embed="rId4" cstate="print"/>
          <a:srcRect/>
          <a:stretch>
            <a:fillRect/>
          </a:stretch>
        </p:blipFill>
        <p:spPr>
          <a:xfrm>
            <a:off x="2819400" y="1676400"/>
            <a:ext cx="3505200" cy="1441027"/>
          </a:xfrm>
          <a:prstGeom prst="rect">
            <a:avLst/>
          </a:prstGeom>
          <a:noFill/>
        </p:spPr>
      </p:pic>
      <p:sp>
        <p:nvSpPr>
          <p:cNvPr id="6" name="TextBox 5"/>
          <p:cNvSpPr txBox="1"/>
          <p:nvPr/>
        </p:nvSpPr>
        <p:spPr>
          <a:xfrm>
            <a:off x="304800" y="457200"/>
            <a:ext cx="8382000" cy="646331"/>
          </a:xfrm>
          <a:prstGeom prst="rect">
            <a:avLst/>
          </a:prstGeom>
          <a:noFill/>
        </p:spPr>
        <p:txBody>
          <a:bodyPr wrap="square" rtlCol="0">
            <a:spAutoFit/>
          </a:bodyPr>
          <a:lstStyle/>
          <a:p>
            <a:pPr algn="ctr"/>
            <a:r>
              <a:rPr lang="en-US" sz="3600" dirty="0"/>
              <a:t>Two Older Synthetic Chemical Treatments</a:t>
            </a:r>
          </a:p>
        </p:txBody>
      </p:sp>
      <p:sp>
        <p:nvSpPr>
          <p:cNvPr id="7" name="TextBox 6"/>
          <p:cNvSpPr txBox="1"/>
          <p:nvPr/>
        </p:nvSpPr>
        <p:spPr>
          <a:xfrm>
            <a:off x="989428" y="3595568"/>
            <a:ext cx="4420772" cy="3262432"/>
          </a:xfrm>
          <a:prstGeom prst="rect">
            <a:avLst/>
          </a:prstGeom>
          <a:noFill/>
        </p:spPr>
        <p:txBody>
          <a:bodyPr wrap="square" rtlCol="0">
            <a:spAutoFit/>
          </a:bodyPr>
          <a:lstStyle/>
          <a:p>
            <a:r>
              <a:rPr lang="en-US" sz="2400" dirty="0"/>
              <a:t>What is the active ingredient of </a:t>
            </a:r>
            <a:r>
              <a:rPr lang="en-US" sz="2400" dirty="0" err="1"/>
              <a:t>Checkmite</a:t>
            </a:r>
            <a:r>
              <a:rPr lang="en-US" sz="2400" dirty="0"/>
              <a:t>®?</a:t>
            </a:r>
          </a:p>
          <a:p>
            <a:endParaRPr lang="en-US" sz="1400" dirty="0"/>
          </a:p>
          <a:p>
            <a:r>
              <a:rPr lang="en-US" sz="2400" dirty="0"/>
              <a:t>What about </a:t>
            </a:r>
            <a:r>
              <a:rPr lang="en-US" sz="2400" dirty="0" err="1"/>
              <a:t>Apistan</a:t>
            </a:r>
            <a:r>
              <a:rPr lang="en-US" sz="2400" dirty="0"/>
              <a:t>®?</a:t>
            </a:r>
          </a:p>
          <a:p>
            <a:endParaRPr lang="en-US" dirty="0"/>
          </a:p>
          <a:p>
            <a:r>
              <a:rPr lang="en-US" sz="2400" dirty="0"/>
              <a:t>What are major disadvantage of these two treatments?</a:t>
            </a:r>
          </a:p>
          <a:p>
            <a:pPr>
              <a:buFont typeface="Arial" pitchFamily="34" charset="0"/>
              <a:buChar char="•"/>
            </a:pPr>
            <a:endParaRPr lang="en-US" sz="2400" dirty="0"/>
          </a:p>
          <a:p>
            <a:endParaRPr lang="en-US" sz="2400" dirty="0"/>
          </a:p>
        </p:txBody>
      </p:sp>
      <p:sp>
        <p:nvSpPr>
          <p:cNvPr id="9" name="TextBox 8"/>
          <p:cNvSpPr txBox="1"/>
          <p:nvPr/>
        </p:nvSpPr>
        <p:spPr>
          <a:xfrm>
            <a:off x="5548532" y="3581400"/>
            <a:ext cx="1981200" cy="461665"/>
          </a:xfrm>
          <a:prstGeom prst="rect">
            <a:avLst/>
          </a:prstGeom>
          <a:noFill/>
        </p:spPr>
        <p:txBody>
          <a:bodyPr wrap="square" rtlCol="0">
            <a:spAutoFit/>
          </a:bodyPr>
          <a:lstStyle/>
          <a:p>
            <a:r>
              <a:rPr lang="en-US" sz="2400" dirty="0"/>
              <a:t>Coumaphos</a:t>
            </a:r>
          </a:p>
        </p:txBody>
      </p:sp>
      <p:sp>
        <p:nvSpPr>
          <p:cNvPr id="10" name="TextBox 9"/>
          <p:cNvSpPr txBox="1"/>
          <p:nvPr/>
        </p:nvSpPr>
        <p:spPr>
          <a:xfrm>
            <a:off x="5562600" y="4550731"/>
            <a:ext cx="2286000" cy="738664"/>
          </a:xfrm>
          <a:prstGeom prst="rect">
            <a:avLst/>
          </a:prstGeom>
          <a:noFill/>
        </p:spPr>
        <p:txBody>
          <a:bodyPr wrap="square" rtlCol="0">
            <a:spAutoFit/>
          </a:bodyPr>
          <a:lstStyle/>
          <a:p>
            <a:r>
              <a:rPr lang="en-US" sz="2400" dirty="0"/>
              <a:t>Tau-fluvalinate</a:t>
            </a:r>
            <a:r>
              <a:rPr lang="en-US" dirty="0"/>
              <a:t> 	</a:t>
            </a:r>
          </a:p>
        </p:txBody>
      </p:sp>
      <p:sp>
        <p:nvSpPr>
          <p:cNvPr id="11" name="TextBox 10"/>
          <p:cNvSpPr txBox="1"/>
          <p:nvPr/>
        </p:nvSpPr>
        <p:spPr>
          <a:xfrm>
            <a:off x="5618871" y="5190919"/>
            <a:ext cx="3492594" cy="1569660"/>
          </a:xfrm>
          <a:prstGeom prst="rect">
            <a:avLst/>
          </a:prstGeom>
          <a:noFill/>
        </p:spPr>
        <p:txBody>
          <a:bodyPr wrap="square" rtlCol="0">
            <a:spAutoFit/>
          </a:bodyPr>
          <a:lstStyle/>
          <a:p>
            <a:r>
              <a:rPr lang="en-US" sz="2400" dirty="0"/>
              <a:t>Mite resistance,               Beeswax  contamination,</a:t>
            </a:r>
          </a:p>
          <a:p>
            <a:r>
              <a:rPr lang="en-US" sz="2400" dirty="0"/>
              <a:t>Kill queens,</a:t>
            </a:r>
          </a:p>
          <a:p>
            <a:r>
              <a:rPr lang="en-US" sz="2400" dirty="0"/>
              <a:t>Long half-life</a:t>
            </a:r>
            <a:r>
              <a:rPr lang="en-US" dirty="0"/>
              <a:t>	</a:t>
            </a:r>
          </a:p>
        </p:txBody>
      </p:sp>
      <p:sp>
        <p:nvSpPr>
          <p:cNvPr id="2" name="Slide Number Placeholder 1"/>
          <p:cNvSpPr>
            <a:spLocks noGrp="1"/>
          </p:cNvSpPr>
          <p:nvPr>
            <p:ph type="sldNum" sz="quarter" idx="12"/>
          </p:nvPr>
        </p:nvSpPr>
        <p:spPr/>
        <p:txBody>
          <a:bodyPr/>
          <a:lstStyle/>
          <a:p>
            <a:r>
              <a:rPr lang="en-US" dirty="0"/>
              <a:t>35</a:t>
            </a:r>
          </a:p>
        </p:txBody>
      </p:sp>
    </p:spTree>
    <p:extLst>
      <p:ext uri="{BB962C8B-B14F-4D97-AF65-F5344CB8AC3E}">
        <p14:creationId xmlns:p14="http://schemas.microsoft.com/office/powerpoint/2010/main" val="40546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6096000" cy="707886"/>
          </a:xfrm>
          <a:prstGeom prst="rect">
            <a:avLst/>
          </a:prstGeom>
          <a:noFill/>
        </p:spPr>
        <p:txBody>
          <a:bodyPr wrap="square" rtlCol="0">
            <a:spAutoFit/>
          </a:bodyPr>
          <a:lstStyle/>
          <a:p>
            <a:r>
              <a:rPr lang="en-US" sz="4000" dirty="0"/>
              <a:t> Essential Oils Treatments</a:t>
            </a:r>
          </a:p>
        </p:txBody>
      </p:sp>
      <p:sp>
        <p:nvSpPr>
          <p:cNvPr id="5" name="TextBox 4"/>
          <p:cNvSpPr txBox="1"/>
          <p:nvPr/>
        </p:nvSpPr>
        <p:spPr>
          <a:xfrm>
            <a:off x="724610" y="2779285"/>
            <a:ext cx="3867319" cy="3724096"/>
          </a:xfrm>
          <a:prstGeom prst="rect">
            <a:avLst/>
          </a:prstGeom>
          <a:noFill/>
        </p:spPr>
        <p:txBody>
          <a:bodyPr wrap="square" rtlCol="0">
            <a:spAutoFit/>
          </a:bodyPr>
          <a:lstStyle/>
          <a:p>
            <a:r>
              <a:rPr lang="en-US" sz="2400" dirty="0"/>
              <a:t>What is the main essential oil ingredient of both products?</a:t>
            </a:r>
          </a:p>
          <a:p>
            <a:endParaRPr lang="en-US" sz="1400" dirty="0"/>
          </a:p>
          <a:p>
            <a:r>
              <a:rPr lang="en-US" sz="2400" dirty="0"/>
              <a:t>What is the route of exposure for these products?</a:t>
            </a:r>
          </a:p>
          <a:p>
            <a:endParaRPr lang="en-US" sz="1400" dirty="0"/>
          </a:p>
          <a:p>
            <a:r>
              <a:rPr lang="en-US" sz="2400" dirty="0"/>
              <a:t>What is an advantage of these product?</a:t>
            </a:r>
          </a:p>
          <a:p>
            <a:endParaRPr lang="en-US" sz="1600" dirty="0"/>
          </a:p>
          <a:p>
            <a:r>
              <a:rPr lang="en-US" sz="2400" dirty="0"/>
              <a:t>What are issues  when  using these products?</a:t>
            </a:r>
          </a:p>
        </p:txBody>
      </p:sp>
      <p:sp>
        <p:nvSpPr>
          <p:cNvPr id="6" name="TextBox 5"/>
          <p:cNvSpPr txBox="1"/>
          <p:nvPr/>
        </p:nvSpPr>
        <p:spPr>
          <a:xfrm>
            <a:off x="5049416" y="2726401"/>
            <a:ext cx="1600200" cy="461665"/>
          </a:xfrm>
          <a:prstGeom prst="rect">
            <a:avLst/>
          </a:prstGeom>
          <a:noFill/>
        </p:spPr>
        <p:txBody>
          <a:bodyPr wrap="square" rtlCol="0">
            <a:spAutoFit/>
          </a:bodyPr>
          <a:lstStyle/>
          <a:p>
            <a:r>
              <a:rPr lang="en-US" sz="2400" dirty="0"/>
              <a:t>Thymol</a:t>
            </a:r>
          </a:p>
        </p:txBody>
      </p:sp>
      <p:sp>
        <p:nvSpPr>
          <p:cNvPr id="7" name="Rectangle 6"/>
          <p:cNvSpPr/>
          <p:nvPr/>
        </p:nvSpPr>
        <p:spPr>
          <a:xfrm>
            <a:off x="4995204" y="4673988"/>
            <a:ext cx="2870099" cy="461665"/>
          </a:xfrm>
          <a:prstGeom prst="rect">
            <a:avLst/>
          </a:prstGeom>
        </p:spPr>
        <p:txBody>
          <a:bodyPr wrap="square">
            <a:spAutoFit/>
          </a:bodyPr>
          <a:lstStyle/>
          <a:p>
            <a:r>
              <a:rPr lang="en-US" sz="2400" dirty="0"/>
              <a:t>Naturally derived</a:t>
            </a:r>
          </a:p>
        </p:txBody>
      </p:sp>
      <p:sp>
        <p:nvSpPr>
          <p:cNvPr id="9" name="Rectangle 8"/>
          <p:cNvSpPr/>
          <p:nvPr/>
        </p:nvSpPr>
        <p:spPr>
          <a:xfrm>
            <a:off x="5003199" y="3715156"/>
            <a:ext cx="1351075" cy="461665"/>
          </a:xfrm>
          <a:prstGeom prst="rect">
            <a:avLst/>
          </a:prstGeom>
        </p:spPr>
        <p:txBody>
          <a:bodyPr wrap="none">
            <a:spAutoFit/>
          </a:bodyPr>
          <a:lstStyle/>
          <a:p>
            <a:r>
              <a:rPr lang="en-US" sz="2400" dirty="0"/>
              <a:t>Fumigant</a:t>
            </a:r>
          </a:p>
        </p:txBody>
      </p:sp>
      <p:sp>
        <p:nvSpPr>
          <p:cNvPr id="11" name="Rectangle 10"/>
          <p:cNvSpPr/>
          <p:nvPr/>
        </p:nvSpPr>
        <p:spPr>
          <a:xfrm>
            <a:off x="4999539" y="5659397"/>
            <a:ext cx="3001461" cy="830997"/>
          </a:xfrm>
          <a:prstGeom prst="rect">
            <a:avLst/>
          </a:prstGeom>
        </p:spPr>
        <p:txBody>
          <a:bodyPr wrap="square">
            <a:spAutoFit/>
          </a:bodyPr>
          <a:lstStyle/>
          <a:p>
            <a:r>
              <a:rPr lang="en-US" sz="2400" dirty="0"/>
              <a:t>Temperature</a:t>
            </a:r>
          </a:p>
          <a:p>
            <a:r>
              <a:rPr lang="en-US" sz="2400" dirty="0"/>
              <a:t>Brood/queen loss</a:t>
            </a:r>
          </a:p>
        </p:txBody>
      </p:sp>
      <p:pic>
        <p:nvPicPr>
          <p:cNvPr id="12" name="Content Placeholder 6" descr="api life var.jpg"/>
          <p:cNvPicPr>
            <a:picLocks noChangeAspect="1"/>
          </p:cNvPicPr>
          <p:nvPr/>
        </p:nvPicPr>
        <p:blipFill>
          <a:blip r:embed="rId3" cstate="print"/>
          <a:stretch>
            <a:fillRect/>
          </a:stretch>
        </p:blipFill>
        <p:spPr>
          <a:xfrm>
            <a:off x="2921879" y="1215561"/>
            <a:ext cx="1670050" cy="1670050"/>
          </a:xfrm>
          <a:prstGeom prst="rect">
            <a:avLst/>
          </a:prstGeom>
        </p:spPr>
      </p:pic>
      <p:grpSp>
        <p:nvGrpSpPr>
          <p:cNvPr id="8" name="Group 7"/>
          <p:cNvGrpSpPr/>
          <p:nvPr/>
        </p:nvGrpSpPr>
        <p:grpSpPr>
          <a:xfrm>
            <a:off x="6096000" y="391253"/>
            <a:ext cx="2680230" cy="2176897"/>
            <a:chOff x="5936566" y="1241286"/>
            <a:chExt cx="2141854" cy="1799907"/>
          </a:xfrm>
        </p:grpSpPr>
        <p:pic>
          <p:nvPicPr>
            <p:cNvPr id="10" name="Content Placeholder 3"/>
            <p:cNvPicPr>
              <a:picLocks/>
            </p:cNvPicPr>
            <p:nvPr/>
          </p:nvPicPr>
          <p:blipFill rotWithShape="1">
            <a:blip r:embed="rId4" cstate="print">
              <a:extLst>
                <a:ext uri="{28A0092B-C50C-407E-A947-70E740481C1C}">
                  <a14:useLocalDpi xmlns:a14="http://schemas.microsoft.com/office/drawing/2010/main" val="0"/>
                </a:ext>
              </a:extLst>
            </a:blip>
            <a:srcRect l="10080" t="4412" r="17896" b="58802"/>
            <a:stretch/>
          </p:blipFill>
          <p:spPr>
            <a:xfrm>
              <a:off x="5936566" y="1241286"/>
              <a:ext cx="2141854" cy="1455003"/>
            </a:xfrm>
            <a:prstGeom prst="rect">
              <a:avLst/>
            </a:prstGeom>
          </p:spPr>
        </p:pic>
        <p:sp>
          <p:nvSpPr>
            <p:cNvPr id="2" name="TextBox 1"/>
            <p:cNvSpPr txBox="1"/>
            <p:nvPr/>
          </p:nvSpPr>
          <p:spPr>
            <a:xfrm>
              <a:off x="6249272" y="2710373"/>
              <a:ext cx="1140969" cy="330820"/>
            </a:xfrm>
            <a:prstGeom prst="rect">
              <a:avLst/>
            </a:prstGeom>
            <a:noFill/>
          </p:spPr>
          <p:txBody>
            <a:bodyPr wrap="none" rtlCol="0">
              <a:spAutoFit/>
            </a:bodyPr>
            <a:lstStyle/>
            <a:p>
              <a:r>
                <a:rPr lang="en-US" sz="2000" dirty="0"/>
                <a:t>APIGUARD®</a:t>
              </a:r>
            </a:p>
          </p:txBody>
        </p:sp>
      </p:grpSp>
      <p:sp>
        <p:nvSpPr>
          <p:cNvPr id="3" name="Slide Number Placeholder 2"/>
          <p:cNvSpPr>
            <a:spLocks noGrp="1"/>
          </p:cNvSpPr>
          <p:nvPr>
            <p:ph type="sldNum" sz="quarter" idx="12"/>
          </p:nvPr>
        </p:nvSpPr>
        <p:spPr/>
        <p:txBody>
          <a:bodyPr/>
          <a:lstStyle/>
          <a:p>
            <a:r>
              <a:rPr lang="en-US" dirty="0"/>
              <a:t>36</a:t>
            </a:r>
          </a:p>
        </p:txBody>
      </p:sp>
      <p:sp>
        <p:nvSpPr>
          <p:cNvPr id="13" name="Rectangle 12"/>
          <p:cNvSpPr/>
          <p:nvPr/>
        </p:nvSpPr>
        <p:spPr>
          <a:xfrm>
            <a:off x="1320868" y="1750896"/>
            <a:ext cx="1613711" cy="400110"/>
          </a:xfrm>
          <a:prstGeom prst="rect">
            <a:avLst/>
          </a:prstGeom>
        </p:spPr>
        <p:txBody>
          <a:bodyPr wrap="none">
            <a:spAutoFit/>
          </a:bodyPr>
          <a:lstStyle/>
          <a:p>
            <a:r>
              <a:rPr lang="en-US" sz="2000" dirty="0"/>
              <a:t>API LIFE VAR®</a:t>
            </a:r>
          </a:p>
        </p:txBody>
      </p:sp>
    </p:spTree>
    <p:extLst>
      <p:ext uri="{BB962C8B-B14F-4D97-AF65-F5344CB8AC3E}">
        <p14:creationId xmlns:p14="http://schemas.microsoft.com/office/powerpoint/2010/main" val="177410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562600" cy="1143000"/>
          </a:xfrm>
        </p:spPr>
        <p:txBody>
          <a:bodyPr>
            <a:normAutofit fontScale="90000"/>
          </a:bodyPr>
          <a:lstStyle/>
          <a:p>
            <a:r>
              <a:rPr lang="en-US" sz="4000" dirty="0"/>
              <a:t>Acid Treatments: Mite-Away Quick Strips® (MAQS®)</a:t>
            </a:r>
          </a:p>
        </p:txBody>
      </p:sp>
      <p:pic>
        <p:nvPicPr>
          <p:cNvPr id="4" name="Content Placeholder 3" descr="miteaway2_l.jpg"/>
          <p:cNvPicPr>
            <a:picLocks noGrp="1" noChangeAspect="1"/>
          </p:cNvPicPr>
          <p:nvPr>
            <p:ph idx="1"/>
          </p:nvPr>
        </p:nvPicPr>
        <p:blipFill>
          <a:blip r:embed="rId3" cstate="print"/>
          <a:srcRect l="10000" t="5000" r="5000" b="12500"/>
          <a:stretch>
            <a:fillRect/>
          </a:stretch>
        </p:blipFill>
        <p:spPr>
          <a:xfrm>
            <a:off x="6477000" y="381000"/>
            <a:ext cx="2438400" cy="1577788"/>
          </a:xfrm>
          <a:prstGeom prst="rect">
            <a:avLst/>
          </a:prstGeom>
        </p:spPr>
      </p:pic>
      <p:sp>
        <p:nvSpPr>
          <p:cNvPr id="5" name="TextBox 4"/>
          <p:cNvSpPr txBox="1"/>
          <p:nvPr/>
        </p:nvSpPr>
        <p:spPr>
          <a:xfrm>
            <a:off x="922283" y="1857441"/>
            <a:ext cx="4267200" cy="4616648"/>
          </a:xfrm>
          <a:prstGeom prst="rect">
            <a:avLst/>
          </a:prstGeom>
          <a:noFill/>
        </p:spPr>
        <p:txBody>
          <a:bodyPr wrap="square" rtlCol="0">
            <a:spAutoFit/>
          </a:bodyPr>
          <a:lstStyle/>
          <a:p>
            <a:r>
              <a:rPr lang="en-US" sz="2400" dirty="0"/>
              <a:t>What is the active ingredient of this treatment?</a:t>
            </a:r>
          </a:p>
          <a:p>
            <a:endParaRPr lang="en-US" sz="2400" dirty="0"/>
          </a:p>
          <a:p>
            <a:r>
              <a:rPr lang="en-US" sz="2400" dirty="0"/>
              <a:t>Route of exposure</a:t>
            </a:r>
          </a:p>
          <a:p>
            <a:endParaRPr lang="en-US" dirty="0"/>
          </a:p>
          <a:p>
            <a:r>
              <a:rPr lang="en-US" sz="2400" dirty="0"/>
              <a:t>What are two major advantages of this product?</a:t>
            </a:r>
          </a:p>
          <a:p>
            <a:endParaRPr lang="en-US" dirty="0"/>
          </a:p>
          <a:p>
            <a:r>
              <a:rPr lang="en-US" sz="2400" dirty="0"/>
              <a:t>What is treatment time?</a:t>
            </a:r>
          </a:p>
          <a:p>
            <a:endParaRPr lang="en-US" dirty="0"/>
          </a:p>
          <a:p>
            <a:r>
              <a:rPr lang="en-US" sz="2400" dirty="0"/>
              <a:t>What considerations does the beekeeper have to keep in mind?</a:t>
            </a:r>
          </a:p>
        </p:txBody>
      </p:sp>
      <p:sp>
        <p:nvSpPr>
          <p:cNvPr id="6" name="TextBox 5"/>
          <p:cNvSpPr txBox="1"/>
          <p:nvPr/>
        </p:nvSpPr>
        <p:spPr>
          <a:xfrm>
            <a:off x="5349928" y="1944134"/>
            <a:ext cx="2971800" cy="461665"/>
          </a:xfrm>
          <a:prstGeom prst="rect">
            <a:avLst/>
          </a:prstGeom>
          <a:noFill/>
        </p:spPr>
        <p:txBody>
          <a:bodyPr wrap="square" rtlCol="0">
            <a:spAutoFit/>
          </a:bodyPr>
          <a:lstStyle/>
          <a:p>
            <a:r>
              <a:rPr lang="en-US" sz="2400" dirty="0"/>
              <a:t>Formic acid</a:t>
            </a:r>
          </a:p>
        </p:txBody>
      </p:sp>
      <p:sp>
        <p:nvSpPr>
          <p:cNvPr id="7" name="TextBox 6"/>
          <p:cNvSpPr txBox="1"/>
          <p:nvPr/>
        </p:nvSpPr>
        <p:spPr>
          <a:xfrm>
            <a:off x="5349928" y="3543609"/>
            <a:ext cx="3429000" cy="830997"/>
          </a:xfrm>
          <a:prstGeom prst="rect">
            <a:avLst/>
          </a:prstGeom>
          <a:noFill/>
        </p:spPr>
        <p:txBody>
          <a:bodyPr wrap="square" rtlCol="0">
            <a:spAutoFit/>
          </a:bodyPr>
          <a:lstStyle/>
          <a:p>
            <a:r>
              <a:rPr lang="en-US" sz="2400" dirty="0"/>
              <a:t>Kills mites under caps &amp; can use when supering</a:t>
            </a:r>
          </a:p>
        </p:txBody>
      </p:sp>
      <p:sp>
        <p:nvSpPr>
          <p:cNvPr id="8" name="TextBox 7"/>
          <p:cNvSpPr txBox="1"/>
          <p:nvPr/>
        </p:nvSpPr>
        <p:spPr>
          <a:xfrm>
            <a:off x="5376204" y="4614088"/>
            <a:ext cx="2971800" cy="461665"/>
          </a:xfrm>
          <a:prstGeom prst="rect">
            <a:avLst/>
          </a:prstGeom>
          <a:noFill/>
        </p:spPr>
        <p:txBody>
          <a:bodyPr wrap="square" rtlCol="0">
            <a:spAutoFit/>
          </a:bodyPr>
          <a:lstStyle/>
          <a:p>
            <a:r>
              <a:rPr lang="en-US" sz="2400" dirty="0"/>
              <a:t>One week (7 days)</a:t>
            </a:r>
          </a:p>
        </p:txBody>
      </p:sp>
      <p:sp>
        <p:nvSpPr>
          <p:cNvPr id="9" name="TextBox 8"/>
          <p:cNvSpPr txBox="1"/>
          <p:nvPr/>
        </p:nvSpPr>
        <p:spPr>
          <a:xfrm>
            <a:off x="5256649" y="5207876"/>
            <a:ext cx="3761936" cy="1569660"/>
          </a:xfrm>
          <a:prstGeom prst="rect">
            <a:avLst/>
          </a:prstGeom>
          <a:noFill/>
        </p:spPr>
        <p:txBody>
          <a:bodyPr wrap="square" rtlCol="0">
            <a:spAutoFit/>
          </a:bodyPr>
          <a:lstStyle/>
          <a:p>
            <a:r>
              <a:rPr lang="en-US" sz="2400" dirty="0"/>
              <a:t>Temperature; personal protection essential: gloves, eye wear, respirator recommended</a:t>
            </a:r>
          </a:p>
        </p:txBody>
      </p:sp>
      <p:sp>
        <p:nvSpPr>
          <p:cNvPr id="3" name="Slide Number Placeholder 2"/>
          <p:cNvSpPr>
            <a:spLocks noGrp="1"/>
          </p:cNvSpPr>
          <p:nvPr>
            <p:ph type="sldNum" sz="quarter" idx="12"/>
          </p:nvPr>
        </p:nvSpPr>
        <p:spPr/>
        <p:txBody>
          <a:bodyPr/>
          <a:lstStyle/>
          <a:p>
            <a:r>
              <a:rPr lang="en-US" dirty="0"/>
              <a:t>37</a:t>
            </a:r>
          </a:p>
        </p:txBody>
      </p:sp>
      <p:sp>
        <p:nvSpPr>
          <p:cNvPr id="10" name="TextBox 9"/>
          <p:cNvSpPr txBox="1"/>
          <p:nvPr/>
        </p:nvSpPr>
        <p:spPr>
          <a:xfrm>
            <a:off x="5334162" y="2919271"/>
            <a:ext cx="2971800" cy="461665"/>
          </a:xfrm>
          <a:prstGeom prst="rect">
            <a:avLst/>
          </a:prstGeom>
          <a:noFill/>
        </p:spPr>
        <p:txBody>
          <a:bodyPr wrap="square" rtlCol="0">
            <a:spAutoFit/>
          </a:bodyPr>
          <a:lstStyle/>
          <a:p>
            <a:r>
              <a:rPr lang="en-US" sz="2400" dirty="0"/>
              <a:t>Fumigant</a:t>
            </a:r>
          </a:p>
        </p:txBody>
      </p:sp>
    </p:spTree>
    <p:extLst>
      <p:ext uri="{BB962C8B-B14F-4D97-AF65-F5344CB8AC3E}">
        <p14:creationId xmlns:p14="http://schemas.microsoft.com/office/powerpoint/2010/main" val="28358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Acid treatments: Oxalic</a:t>
            </a:r>
          </a:p>
        </p:txBody>
      </p:sp>
      <p:pic>
        <p:nvPicPr>
          <p:cNvPr id="4" name="Content Placeholder 3" descr="oxalic acid.png"/>
          <p:cNvPicPr>
            <a:picLocks noGrp="1" noChangeAspect="1"/>
          </p:cNvPicPr>
          <p:nvPr>
            <p:ph idx="1"/>
          </p:nvPr>
        </p:nvPicPr>
        <p:blipFill rotWithShape="1">
          <a:blip r:embed="rId3" cstate="print"/>
          <a:srcRect l="6725" t="8724"/>
          <a:stretch/>
        </p:blipFill>
        <p:spPr>
          <a:xfrm>
            <a:off x="5125328" y="334107"/>
            <a:ext cx="1628336" cy="1819104"/>
          </a:xfrm>
          <a:prstGeom prst="rect">
            <a:avLst/>
          </a:prstGeom>
          <a:ln>
            <a:solidFill>
              <a:schemeClr val="tx1"/>
            </a:solidFill>
          </a:ln>
        </p:spPr>
      </p:pic>
      <p:sp>
        <p:nvSpPr>
          <p:cNvPr id="5" name="TextBox 4"/>
          <p:cNvSpPr txBox="1"/>
          <p:nvPr/>
        </p:nvSpPr>
        <p:spPr>
          <a:xfrm>
            <a:off x="990600" y="2298442"/>
            <a:ext cx="3886200" cy="4154984"/>
          </a:xfrm>
          <a:prstGeom prst="rect">
            <a:avLst/>
          </a:prstGeom>
          <a:noFill/>
        </p:spPr>
        <p:txBody>
          <a:bodyPr wrap="square" rtlCol="0">
            <a:spAutoFit/>
          </a:bodyPr>
          <a:lstStyle/>
          <a:p>
            <a:r>
              <a:rPr lang="en-US" sz="2400" dirty="0"/>
              <a:t>What is the mode of action?</a:t>
            </a:r>
          </a:p>
          <a:p>
            <a:endParaRPr lang="en-US" dirty="0"/>
          </a:p>
          <a:p>
            <a:r>
              <a:rPr lang="en-US" sz="2400" dirty="0"/>
              <a:t>What are the methods of application?</a:t>
            </a:r>
          </a:p>
          <a:p>
            <a:endParaRPr lang="en-US" dirty="0"/>
          </a:p>
          <a:p>
            <a:r>
              <a:rPr lang="en-US" sz="2400" dirty="0"/>
              <a:t>What time of year should this product be applied?</a:t>
            </a:r>
          </a:p>
          <a:p>
            <a:endParaRPr lang="en-US" dirty="0"/>
          </a:p>
          <a:p>
            <a:r>
              <a:rPr lang="en-US" sz="2400" dirty="0"/>
              <a:t>When should this product be used? </a:t>
            </a:r>
          </a:p>
          <a:p>
            <a:endParaRPr lang="en-US" dirty="0"/>
          </a:p>
          <a:p>
            <a:r>
              <a:rPr lang="en-US" sz="2400" dirty="0"/>
              <a:t>What about disadvantages?</a:t>
            </a:r>
          </a:p>
        </p:txBody>
      </p:sp>
      <p:sp>
        <p:nvSpPr>
          <p:cNvPr id="6" name="TextBox 5"/>
          <p:cNvSpPr txBox="1"/>
          <p:nvPr/>
        </p:nvSpPr>
        <p:spPr>
          <a:xfrm>
            <a:off x="5119468" y="2286000"/>
            <a:ext cx="1371600" cy="461665"/>
          </a:xfrm>
          <a:prstGeom prst="rect">
            <a:avLst/>
          </a:prstGeom>
          <a:noFill/>
        </p:spPr>
        <p:txBody>
          <a:bodyPr wrap="square" rtlCol="0">
            <a:spAutoFit/>
          </a:bodyPr>
          <a:lstStyle/>
          <a:p>
            <a:r>
              <a:rPr lang="en-US" sz="2400" dirty="0"/>
              <a:t>Contact</a:t>
            </a:r>
          </a:p>
        </p:txBody>
      </p:sp>
      <p:sp>
        <p:nvSpPr>
          <p:cNvPr id="7" name="TextBox 6"/>
          <p:cNvSpPr txBox="1"/>
          <p:nvPr/>
        </p:nvSpPr>
        <p:spPr>
          <a:xfrm>
            <a:off x="5124744" y="2937804"/>
            <a:ext cx="3014004" cy="461665"/>
          </a:xfrm>
          <a:prstGeom prst="rect">
            <a:avLst/>
          </a:prstGeom>
          <a:noFill/>
        </p:spPr>
        <p:txBody>
          <a:bodyPr wrap="square" rtlCol="0">
            <a:spAutoFit/>
          </a:bodyPr>
          <a:lstStyle/>
          <a:p>
            <a:r>
              <a:rPr lang="en-US" sz="2400" dirty="0"/>
              <a:t>Spray, dribble &amp; vapor</a:t>
            </a:r>
          </a:p>
        </p:txBody>
      </p:sp>
      <p:sp>
        <p:nvSpPr>
          <p:cNvPr id="8" name="TextBox 7"/>
          <p:cNvSpPr txBox="1"/>
          <p:nvPr/>
        </p:nvSpPr>
        <p:spPr>
          <a:xfrm>
            <a:off x="5105400" y="3948332"/>
            <a:ext cx="3417620" cy="830997"/>
          </a:xfrm>
          <a:prstGeom prst="rect">
            <a:avLst/>
          </a:prstGeom>
          <a:noFill/>
        </p:spPr>
        <p:txBody>
          <a:bodyPr wrap="square" rtlCol="0">
            <a:spAutoFit/>
          </a:bodyPr>
          <a:lstStyle/>
          <a:p>
            <a:r>
              <a:rPr lang="en-US" sz="2400" dirty="0"/>
              <a:t>Dormant phase, </a:t>
            </a:r>
          </a:p>
          <a:p>
            <a:r>
              <a:rPr lang="en-US" sz="2400" dirty="0"/>
              <a:t>late Population Decrease</a:t>
            </a:r>
          </a:p>
        </p:txBody>
      </p:sp>
      <p:sp>
        <p:nvSpPr>
          <p:cNvPr id="9" name="TextBox 8"/>
          <p:cNvSpPr txBox="1"/>
          <p:nvPr/>
        </p:nvSpPr>
        <p:spPr>
          <a:xfrm>
            <a:off x="5068956" y="5036403"/>
            <a:ext cx="3995803" cy="830997"/>
          </a:xfrm>
          <a:prstGeom prst="rect">
            <a:avLst/>
          </a:prstGeom>
          <a:noFill/>
        </p:spPr>
        <p:txBody>
          <a:bodyPr wrap="square" rtlCol="0">
            <a:spAutoFit/>
          </a:bodyPr>
          <a:lstStyle/>
          <a:p>
            <a:r>
              <a:rPr lang="en-US" sz="2400" dirty="0"/>
              <a:t>Apply when colony is broodless </a:t>
            </a:r>
          </a:p>
        </p:txBody>
      </p:sp>
      <p:sp>
        <p:nvSpPr>
          <p:cNvPr id="10" name="TextBox 9"/>
          <p:cNvSpPr txBox="1"/>
          <p:nvPr/>
        </p:nvSpPr>
        <p:spPr>
          <a:xfrm>
            <a:off x="4965911" y="5773158"/>
            <a:ext cx="4178089" cy="830997"/>
          </a:xfrm>
          <a:prstGeom prst="rect">
            <a:avLst/>
          </a:prstGeom>
          <a:noFill/>
        </p:spPr>
        <p:txBody>
          <a:bodyPr wrap="square" rtlCol="0">
            <a:spAutoFit/>
          </a:bodyPr>
          <a:lstStyle/>
          <a:p>
            <a:r>
              <a:rPr lang="en-US" sz="2400" dirty="0"/>
              <a:t>Corrosive; </a:t>
            </a:r>
            <a:r>
              <a:rPr lang="en-US" sz="2400" b="1" dirty="0"/>
              <a:t>must</a:t>
            </a:r>
            <a:r>
              <a:rPr lang="en-US" sz="2400" dirty="0"/>
              <a:t> use safety equipment, including respirator</a:t>
            </a:r>
          </a:p>
        </p:txBody>
      </p:sp>
      <p:sp>
        <p:nvSpPr>
          <p:cNvPr id="12" name="Slide Number Placeholder 11"/>
          <p:cNvSpPr>
            <a:spLocks noGrp="1"/>
          </p:cNvSpPr>
          <p:nvPr>
            <p:ph type="sldNum" sz="quarter" idx="12"/>
          </p:nvPr>
        </p:nvSpPr>
        <p:spPr/>
        <p:txBody>
          <a:bodyPr/>
          <a:lstStyle/>
          <a:p>
            <a:r>
              <a:rPr lang="en-US" dirty="0"/>
              <a:t>38</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342" y="488443"/>
            <a:ext cx="1987411" cy="1510433"/>
          </a:xfrm>
          <a:prstGeom prst="rect">
            <a:avLst/>
          </a:prstGeom>
        </p:spPr>
      </p:pic>
      <p:sp>
        <p:nvSpPr>
          <p:cNvPr id="14" name="TextBox 13"/>
          <p:cNvSpPr txBox="1"/>
          <p:nvPr/>
        </p:nvSpPr>
        <p:spPr>
          <a:xfrm>
            <a:off x="7731097" y="1897579"/>
            <a:ext cx="1054519" cy="369332"/>
          </a:xfrm>
          <a:prstGeom prst="rect">
            <a:avLst/>
          </a:prstGeom>
          <a:noFill/>
        </p:spPr>
        <p:txBody>
          <a:bodyPr wrap="none" rtlCol="0">
            <a:spAutoFit/>
          </a:bodyPr>
          <a:lstStyle/>
          <a:p>
            <a:r>
              <a:rPr lang="en-US" dirty="0"/>
              <a:t>vaporizer</a:t>
            </a:r>
          </a:p>
        </p:txBody>
      </p:sp>
    </p:spTree>
    <p:extLst>
      <p:ext uri="{BB962C8B-B14F-4D97-AF65-F5344CB8AC3E}">
        <p14:creationId xmlns:p14="http://schemas.microsoft.com/office/powerpoint/2010/main" val="228352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r>
              <a:rPr lang="en-US" sz="4000" dirty="0" err="1"/>
              <a:t>Hopguard</a:t>
            </a:r>
            <a:r>
              <a:rPr lang="en-US" sz="4000" dirty="0"/>
              <a:t>®</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0" y="457200"/>
            <a:ext cx="2746735" cy="2057400"/>
          </a:xfrm>
        </p:spPr>
      </p:pic>
      <p:sp>
        <p:nvSpPr>
          <p:cNvPr id="4" name="Slide Number Placeholder 3"/>
          <p:cNvSpPr>
            <a:spLocks noGrp="1"/>
          </p:cNvSpPr>
          <p:nvPr>
            <p:ph type="sldNum" sz="quarter" idx="12"/>
          </p:nvPr>
        </p:nvSpPr>
        <p:spPr/>
        <p:txBody>
          <a:bodyPr/>
          <a:lstStyle/>
          <a:p>
            <a:r>
              <a:rPr lang="en-US" dirty="0"/>
              <a:t>39</a:t>
            </a:r>
          </a:p>
        </p:txBody>
      </p:sp>
      <p:sp>
        <p:nvSpPr>
          <p:cNvPr id="6" name="TextBox 5"/>
          <p:cNvSpPr txBox="1"/>
          <p:nvPr/>
        </p:nvSpPr>
        <p:spPr>
          <a:xfrm>
            <a:off x="3733800" y="2495390"/>
            <a:ext cx="5029200" cy="4154984"/>
          </a:xfrm>
          <a:prstGeom prst="rect">
            <a:avLst/>
          </a:prstGeom>
          <a:noFill/>
        </p:spPr>
        <p:txBody>
          <a:bodyPr wrap="square" rtlCol="0">
            <a:spAutoFit/>
          </a:bodyPr>
          <a:lstStyle/>
          <a:p>
            <a:r>
              <a:rPr lang="en-US" sz="2400" dirty="0"/>
              <a:t> An acid derived from the aromatic beta acids of hops</a:t>
            </a:r>
          </a:p>
          <a:p>
            <a:endParaRPr lang="en-US" sz="2400" dirty="0"/>
          </a:p>
          <a:p>
            <a:r>
              <a:rPr lang="en-US" sz="2400" dirty="0"/>
              <a:t>Cardboard impregnated strips</a:t>
            </a:r>
          </a:p>
          <a:p>
            <a:endParaRPr lang="en-US" sz="2400" dirty="0"/>
          </a:p>
          <a:p>
            <a:r>
              <a:rPr lang="en-US" sz="2400" dirty="0"/>
              <a:t>Dormant phase; works best if bees are </a:t>
            </a:r>
            <a:r>
              <a:rPr lang="en-US" sz="2400" dirty="0" err="1"/>
              <a:t>broodless</a:t>
            </a:r>
            <a:r>
              <a:rPr lang="en-US" sz="2400" dirty="0"/>
              <a:t> </a:t>
            </a:r>
          </a:p>
          <a:p>
            <a:endParaRPr lang="en-US" sz="2400" dirty="0"/>
          </a:p>
          <a:p>
            <a:r>
              <a:rPr lang="en-US" sz="2400" dirty="0"/>
              <a:t>“Messy” product still in development (legal to use); goggles, waterproof gloves, proper clothing required.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219200"/>
            <a:ext cx="2057400" cy="587829"/>
          </a:xfrm>
          <a:prstGeom prst="rect">
            <a:avLst/>
          </a:prstGeom>
        </p:spPr>
      </p:pic>
      <p:sp>
        <p:nvSpPr>
          <p:cNvPr id="10" name="TextBox 9"/>
          <p:cNvSpPr txBox="1"/>
          <p:nvPr/>
        </p:nvSpPr>
        <p:spPr>
          <a:xfrm>
            <a:off x="762000" y="2743200"/>
            <a:ext cx="2971800" cy="3416320"/>
          </a:xfrm>
          <a:prstGeom prst="rect">
            <a:avLst/>
          </a:prstGeom>
          <a:noFill/>
        </p:spPr>
        <p:txBody>
          <a:bodyPr wrap="square" rtlCol="0">
            <a:spAutoFit/>
          </a:bodyPr>
          <a:lstStyle/>
          <a:p>
            <a:r>
              <a:rPr lang="en-US" sz="2400" dirty="0"/>
              <a:t>What is it?</a:t>
            </a:r>
          </a:p>
          <a:p>
            <a:endParaRPr lang="en-US" sz="2400" dirty="0"/>
          </a:p>
          <a:p>
            <a:r>
              <a:rPr lang="en-US" sz="2400" dirty="0"/>
              <a:t>What is the method </a:t>
            </a:r>
          </a:p>
          <a:p>
            <a:r>
              <a:rPr lang="en-US" sz="2400" dirty="0"/>
              <a:t>of application? </a:t>
            </a:r>
          </a:p>
          <a:p>
            <a:endParaRPr lang="en-US" sz="2400" dirty="0"/>
          </a:p>
          <a:p>
            <a:r>
              <a:rPr lang="en-US" sz="2400" dirty="0"/>
              <a:t>When should this product be applied?</a:t>
            </a:r>
          </a:p>
          <a:p>
            <a:endParaRPr lang="en-US" sz="2400" dirty="0"/>
          </a:p>
          <a:p>
            <a:r>
              <a:rPr lang="en-US" sz="2400" dirty="0"/>
              <a:t>What are the issues?</a:t>
            </a:r>
          </a:p>
        </p:txBody>
      </p:sp>
    </p:spTree>
    <p:extLst>
      <p:ext uri="{BB962C8B-B14F-4D97-AF65-F5344CB8AC3E}">
        <p14:creationId xmlns:p14="http://schemas.microsoft.com/office/powerpoint/2010/main" val="203609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Chemicals</a:t>
            </a:r>
          </a:p>
        </p:txBody>
      </p:sp>
      <p:sp>
        <p:nvSpPr>
          <p:cNvPr id="3" name="Content Placeholder 2"/>
          <p:cNvSpPr>
            <a:spLocks noGrp="1"/>
          </p:cNvSpPr>
          <p:nvPr>
            <p:ph idx="1"/>
          </p:nvPr>
        </p:nvSpPr>
        <p:spPr/>
        <p:txBody>
          <a:bodyPr>
            <a:normAutofit lnSpcReduction="10000"/>
          </a:bodyPr>
          <a:lstStyle/>
          <a:p>
            <a:r>
              <a:rPr lang="en-US" dirty="0"/>
              <a:t>Other chemicals are </a:t>
            </a:r>
            <a:r>
              <a:rPr lang="en-US" b="1" dirty="0"/>
              <a:t>not recommended </a:t>
            </a:r>
            <a:r>
              <a:rPr lang="en-US" dirty="0"/>
              <a:t>by the Honey Bee Health Coalition</a:t>
            </a:r>
          </a:p>
          <a:p>
            <a:pPr lvl="1"/>
            <a:r>
              <a:rPr lang="en-US" dirty="0"/>
              <a:t>Only use pesticides registered with EPA for control of varroa mites</a:t>
            </a:r>
          </a:p>
          <a:p>
            <a:pPr lvl="1"/>
            <a:r>
              <a:rPr lang="en-US" dirty="0"/>
              <a:t>Using non-approved treatments is </a:t>
            </a:r>
            <a:r>
              <a:rPr lang="en-US" b="1" dirty="0"/>
              <a:t>illegal</a:t>
            </a:r>
          </a:p>
          <a:p>
            <a:pPr lvl="2"/>
            <a:r>
              <a:rPr lang="en-US" dirty="0"/>
              <a:t> They may be dangerous to beekeeper and/or bees</a:t>
            </a:r>
          </a:p>
          <a:p>
            <a:endParaRPr lang="en-US" dirty="0"/>
          </a:p>
          <a:p>
            <a:pPr marL="0" indent="0" algn="ctr">
              <a:buNone/>
            </a:pPr>
            <a:r>
              <a:rPr lang="en-US" b="1" i="1" dirty="0"/>
              <a:t>If a chemical sounds too good to be true, </a:t>
            </a:r>
          </a:p>
          <a:p>
            <a:pPr marL="0" indent="0" algn="ctr">
              <a:buNone/>
            </a:pPr>
            <a:r>
              <a:rPr lang="en-US" b="1" i="1" dirty="0"/>
              <a:t>it probably is.</a:t>
            </a:r>
          </a:p>
        </p:txBody>
      </p:sp>
      <p:sp>
        <p:nvSpPr>
          <p:cNvPr id="4" name="Slide Number Placeholder 3"/>
          <p:cNvSpPr>
            <a:spLocks noGrp="1"/>
          </p:cNvSpPr>
          <p:nvPr>
            <p:ph type="sldNum" sz="quarter" idx="12"/>
          </p:nvPr>
        </p:nvSpPr>
        <p:spPr/>
        <p:txBody>
          <a:bodyPr/>
          <a:lstStyle/>
          <a:p>
            <a:r>
              <a:rPr lang="en-US" dirty="0"/>
              <a:t>40</a:t>
            </a:r>
          </a:p>
        </p:txBody>
      </p:sp>
    </p:spTree>
    <p:extLst>
      <p:ext uri="{BB962C8B-B14F-4D97-AF65-F5344CB8AC3E}">
        <p14:creationId xmlns:p14="http://schemas.microsoft.com/office/powerpoint/2010/main" val="37426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lstStyle/>
          <a:p>
            <a:r>
              <a:rPr lang="en-US" b="1" dirty="0"/>
              <a:t>WHO &amp; WHAT</a:t>
            </a:r>
            <a:br>
              <a:rPr lang="en-US" dirty="0"/>
            </a:br>
            <a:r>
              <a:rPr lang="en-US" dirty="0"/>
              <a:t>is the Honey Bee Health Coalition?</a:t>
            </a:r>
          </a:p>
        </p:txBody>
      </p:sp>
      <p:pic>
        <p:nvPicPr>
          <p:cNvPr id="4" name="Picture 3" descr="C:\Users\jshapiro\Desktop\Logo\HBHC Logo Horiz jpg.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467100" y="3962400"/>
            <a:ext cx="2514600" cy="186906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0B49553-E9DB-4106-94B6-8E5FE4E04FC8}" type="slidenum">
              <a:rPr lang="en-US" smtClean="0"/>
              <a:pPr/>
              <a:t>4</a:t>
            </a:fld>
            <a:endParaRPr lang="en-US" dirty="0"/>
          </a:p>
        </p:txBody>
      </p:sp>
      <p:sp>
        <p:nvSpPr>
          <p:cNvPr id="5" name="AutoShape 2" descr="Image result for honey be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443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data:image/jpeg;base64,/9j/4AAQSkZJRgABAQAAAQABAAD/2wCEAAkGBxQREhQSExQWFhUXGCAZGBYYGRgdHxgeHx0ZHyIeGyAbHCgiHx4xGxgdIzEiJSssLi4uHSA1ODQsNygtLiwBCgoKDg0OGxAQGzQkICY0LzQvNyw0LCw0LDcsNCwsLzE0LCwsLC8tLCwsLDQsLCwsLCwsLCwsLCwsLCwsLCwsLP/AABEIAHUA/QMBEQACEQEDEQH/xAAbAAEAAgMBAQAAAAAAAAAAAAAABAUCAwYHAf/EAD4QAAIBAgUCBAMGBAQFBQAAAAECAwARBAUSITFBUQYTImEycYEUQlJikaEjcrHRFjOCwQdDksLwFSQlU5P/xAAaAQEAAwEBAQAAAAAAAAAAAAAAAgMEAQUG/8QANBEAAgECBAMFCAICAwEAAAAAAAECAxEEEiExQVHwEyJhcYEFIzKRobHB0RThQvEVUmIk/9oADAMBAAIRAxEAPwD0GsoFAKAUAoBQCgFAKA+E23oDksVn88rf+38uOM/C0lyZLdQOgrJUxcYOyVz16WBpxXvLt+HA0YLxfLHIYsRHrN9ni2vbkWPJHYb1OFeMo5jtX2bCSzU3bzOgxmfRRwLiBd0YgLp5JJt14371fc8+GFnKo6ezRYxTBlDggqRe4IP9KFDi07MosP4pUiSSSJo4Rby5Dv5t/wAKgX99r7VzNzNssE7qMXeXFcvUtMqzSPEoXiJIBsQQQQexB3FdTT2M9ahOjLLNE2ulIoBQCgFAKAUAoBQCgFAKAUAoBQCgFAKAUAoBQCgFAKAUBDzpC2HnVfiMTgfMqbfvXC2g0qsW9rr7nEiYNDGbWQqumQH4GHBI6C/X9a8XLab58uZ9Ba0nzKvMsa7AE21IRILC1rHf+jA/IVopU4rbjoWwiltx0LyLGsEkwsCLJJNJqjUgEKrKGZjfawIP1NX4efuteBinQUqiqSdklr4+BV4jJ2w/oxJliLAlGSQlWJ5AAAsd/htvUZ1Km8NTUpxnrBJ+aIuCm82W0jFvLBCvuCosLGx+HSB9Sa5WlLLfnw/HqScFCPdW513hE3xGKI4Oj9dPX3q3CaU0eX7R+CHqdVWo8oUAoBQCgFAKAUAoBQCgFAKAUAoBQCgFAKAUAoBQCgFAVeb55HhyEsXlYXWNefmeij3NQnOMFdmmhhZ1tVouZTN4jxMd5JYYzGNyqMdSjvc7N8tqzwxkJSym5+z6bVoyd/HrQ5oMzl3w8cnkPIQqAgsGK6msg+JdNzp7VyrTjKV+J6EVlio1H3kuteZCw7s0yDTwSGBv8LCxBB3G39+9QklGD62LWkosvvD+SyYjROrFY0ZY9YJDSoj3JHaw69bbV1d1NPjr5FFWqod17/a5eZXjWInZkMSJiFWJpA38MMNJceZ7b9rmjWxROCVle+mtvtocfLjWlxUjlJCzkBEI9UluCfSBba5Ntv3rs6bkkka8sYU1qrLfwO/8N5WcPGdZBlkbXIRxc9B7AbVqhBRikjwMXXVaemy0RbVMyigFAKAUAoBQCgFAKAUAoBQCgFAKAUAoBQCgFAKAUBVZ3nKwDSo1zFSUjAv8i3Zb9ahOcYK8macPhpVXfaPFnCySozapzMshILSEMONxta2m/SvPnKpJ3Vme9GLgrQtYwzDGrNHoWVn1OqkEKLAsBfYClKm4zTcbEoxcXdqx6Ipw8D6AbuZLKo30P5QAUW+G6Ltfm9T1Z5/fkr+H5OZ8RY8YnyZVhYegkFxsQbhw1hcOhUbcm+1cmrR1fX9mmlBwum+uHozXkXiF8FHHhpEUpf0PrsVVjt5gCkA2OrnZeascc2vE7Voqq3NMmY7OyJEmxGHYeWSCyyOY9JJGoAqFkvcEC5P6UUdLJkI0tHGL38Nf6N+LzVMbisKuHu4iYyPJYgKNJGm56knirKMGndlFWPZUZ5+OiR0taTxhQCgFAKAUAoBQCgFAKAUAoBQCgFAKAUAoBQCgFAKArPEGZnDxgqA0jsEQHjUep9gLn6VCc1GLbNOFodtOz2WrON8mV3MyTK8jKCSyiw5AtY7dbA3rzKtZSfvEe3FQhHJayRsONnRgrQlwSdRUggDgW/3vbrVXZ02rqVjuWDV0yPjnMiMpw8qi6kaFGo2O5vuKnTWWSamvUlFWfxIwDYlSzLJKQQuoyRXYAHlTbd1BJFqvjWjdJ29GLQell6M2Y/FtrieWZx6tIQlbqpYqH09bjdtW/wAq7BxqNwtpzIqNovKuuX6Oyy7IIorG5ewIAbTpF+bKoA473rXCjGDutzxa2MqVNNiiyrw1qxLSOhSOOQlE30tb4dKk7L1v1PsK6ovM29jXWxtqKhF3bWr/ALOxRAOAB8hVh5Tbe5lQ4KAUAoBQCgFAKAUAoBQCgFAKAUAoBQCgFAKAUAoBQHmfiXOVkxba/XFGQqW3UH7xNuWtcVmrKUtIs+hwdDJRTWje/PwNULQiLVHKUd7+lSLXNtiCNrAjesclNztKN0uZoebNqrklUl1krOjE2jN052vYEG/U71BuFrOL5kbxtqjBIsRJsJY9gQBZhsLqSN+45rrlSjun1qLwXA1ySyqWQzKgvchFJsWJ6n3FdSg0nlv5nUovWxXjGKfuNLMwsNViFuTcBQNr8/6quyPnaKLMr52R6D4NzESQCM3EkQCOrcjt8xbrW2ElJXR4GOouFVy4PVF9UzEKAUAoBQCgFAKAUAoBQCgFAKAUAoBQCgFAKAUAoBQCgK/xBjRDh5XJsdJC/wAxFhb3ua43ZF+GpupVjE89y/HPh1WOSHTGALsQdz3PS/8AavLqU41G5Rldn0U4KbunqZ2wkosygGzHUu1gCe3sP396e/g9PDc57yOxgMriaQBZZAbld2G3pvt9DTtpqN3FdM72kktUS0yELuMRINIsLEbD/wAvVbxN94oh2v8A5ImIwEETfxGaTa5u9vcbDoe5PNqsjUqTXdVvQmpzktFY0yZyIvRhkS9+QpNxt33vzepqg5a1GzqpN6zLjwNiWjxDCZSrzrdSdr6dzt/5wa10ZQ+GPAw+0qeaknHaP5PQKvPDFAKAUAoCj8R4uUPBBEwjM76DKRfTtfb3NV1JOMbo3YOlCeaU9cq2NfhSaQnEI0jSpHLoR2tc7b8e9KUnKN2dx8IRcXFWbWp0FWGAUAoBQCgFAKAUAoBQCgFAKAUAoBQFFi/FUCMUQPKR8XlqSB8zxeq5VIx3Ztp4CrJXenmVfiXNExWGQwt6hMtw4tpK3Y6weBYX96jUnHJc04OhOjWamuH9aFDHiMTDfWpkQDlbFSDzfqOtee40p7Oz8T0nGEttDRBNhnvrC3PxMLqbW3O1hz0FTlGtHYk1UWxIGSwkEwyuGINrna/Fibe9qh/ImtJoj2sv8kfIclLoT57BbkG4H3SR3422pKuoy+HX9h1bPYDJsMrEPIzkAk+oCwHQ2/pTt6rV4qw7WbWiNAzlE2gQcW0hb7+re/J2sfpU+wlLWbJdm38R8y/Eyw4jDzTLYayFQ7EBhYkDoPVex960UXBO0deZCvCM6UoRfD7ano+dZoMMgOkuzNoRF5Zj0rTKSirs+fw9B1pWWnM1ZNm7TNJFJEYpY7akJB2PBuK5CakronicN2STTumWtTMooBQHKeL0nM0DRRs4UMV08CQ7At2ABJqmrFyVkepgJ0owlndtvkSX/wDjsD6bNIO/35HPJ+p/QVZpGJSv/rxOu32SMfD+OnOIlglkWUIisWChdDH7m3O1V0puauyeMoUoU4zgrX+vidJVx5woBQCgFAKAUAoBQCgFAKAUBCzTNosMt5XtfhRuzeygbmuNpbl1GhUqu0EUM+Nmx38GNGgi5kkYqG0dgL3F+L1mniI27p6NLCwoPPN3fBFblGWRzTSQTh4dH+VhwSl1/GSPiP1pRhFq71Zdiq9SnBTp2d93v6Fuvg2PypY2kdi5B1m110308c8796vUElZGJ+0Z54ySSt+TmJcJi8EbSIZItQJkW5uB023HexrNVwylqtz1KdejXXddnyZElzOCXaSJTtu67EHfj623+dUqlUh8LL1CcdmHggOhYGbWDvpZza2/pB5NzyPc1OmqjbzrQ5mkruexFbBzoHI80AjcEN673uKvdNPgFVpt2uicIsIFVgurUPvMxAbix371jvXva+3IXqXsbGzFdkwkd2PIRTcbi+9uo2rsMPObvUIuNu9Udl4lx4b8JyFlmxZOx1LEWvuOC39h9a3QpqPA8/F4+NnCl6v9Fp41mEawTal1RShwjMAXG4IF+ea7VjmjYo9nXcpRto1byIGVZssZbEP/ABcRiTqWKH16UXYC42qMbU46svxFGVZ5I6RjxempNbxSZSsWGiLTE2ZZPSI/5z/QCuyrRirlMfZ7TbqO0fDW5rk8TyxF4Joh9qBAjRCSr6uDfoB1riqpxzMl/wAfGTUoPu8b8CHicFK08UEuJlOIlBZhGQqRr2t8ris8q1R6o1wjSjByjBWXPdmGHzCLAY2aPXKYVVVJJZ7Od7m/HbarqU3bvMhXoSr0YuKV/loYZzmMs/kTPEUgL/wQSCZWJsCR0AFzUK03JZY9W6sSw2HjSzRTvLj4G3xgkuDxUjQSGNJIxI9gDdx6QBfubfvSM3DuLrmdoRp16azq9tPQ6/ASMY08ywkKgsB0Nhf961Hh1ElJ5duBFzvOEwy6m55+Q7n67ADcmuOVi7D4aVaVkY5Hm32gN6dOm3fqAbG/B33FIyuMTh+xaV73LSpGYUAoBQCgFAKAUAoCrz7Nvs6qFXXK50xxj7x9+wHU1GUlFXZpw2HdaXJLdnFeU8jSymS5jBM+JO4Uj/lwjgdrisyg6ventyPZcoUlGEVvsvyyZPAcHlBZriXFMLknex6X/lH71GylJdbHVLtMRZbRLLMySuVSN/nFgCepUje/tau0viVjO7Zay4WOpDC9ri/ath4tjK1DhW4rIsNKbvDGx72sf1Fcsi+GJrQ+GTKqP/07ASmxVJCLEXkfSPfnT+1c0Rqf8vEw11Xov1ck4zxXAhZQHlC/G0allUWvueOK45xTsyungKslfbzOPP2aMiaXB+iUM0N5HYsb7BlvYAk1Wpxbfgeq413HLGpqrX0X330Lcri8LAmJRorO2n7OkahRfYbgXJB53quOI48Cp0qNWThK+nFt3/RhJgb4KXHGeUzoxs+ohSVI2VRtpvcVGNWcpX8SxKPaKjlVn1uWHhnDiRJ8wxaq7KlwGFwgtcBR02sfrRzc3J8F9WVVfd5aNLRfcif8NsOTO0hFiVMr7cKxOlf6n9KjbNNcl0y3GytC3oZ5FGJ80Kr8Ks00hHVuFHyAt9ajTjns36eW/wBWcqvJh7vyRNyeMT5pPObem6R37KApI+ptejldqK8W/wAEKjy4eMfmY+GUMmOxWLkHF1S/RV2v8tv61zMtlw1Z2s8tKMEc/hMrOMnkQ8EtLKfzEHy0+gsTV1CObvcOH5LK+IVCCfHZflkqXMEK4KHFa42wjeuMRs3m2+EoQLdBXZRkna3W/wDRyMb5507NS8dvMy8TZk+Ik+0yoYYVsY0a2prcMR0FzsOpPYGpZLSzvdkaEYqPZQd3xf464Gvw3LI8nnuSqpeRu4BBCJfklr6je/3e4qcd7kcWoqHZxWr0X5foV2YYt8XiDtqCsPT0d+FUflH9Ax6iuPVminTjQpdevXkeg5XhVw8ax6hq5Yki7Mdyf1q5KyPArVJVZuRPrpSKAUBrmmVBqYhR3NcJRi5OyRXHxDBqtqPz0kfWx3t72qOeJp/hVrXsRc88Tx4c6eW46m57ADcncdhvzfajlbQnhsDKqsz0RUZh4zKxtYWYNpJFjc2vZb3AI6ncdr3qOdvY10/Zsc+ruj5luIx0wJiYKR8es6hc76RfqBbVawubdDSOZivDC02lJfLr5HbMbC54FWnjHB4nEvIrYsf5mIf7PhB+FfvP7X71ln35ZeB79OnGkuze0dZfoss4y9UiwuXxf82QK3uq2Lk/M2/WrajtHQyYWbqVZ15cF99jZ/xFlg8yGFxIViXzNEYuNN7XbsLDpWeUZ3tDgjRg81nJW101K7xFLLBIuMYiWN4iuGdRYQkjb0/LrU6Ltv1/onCEaseyWln3vEjw4PQYZsIRJLHH5uJ1SMGa44IO3c1XCs1K7JztOMoVNE9FoWmGxkmZ3KM0OFRbyuNmc2uVB6ADqKuq1WtEZYYaOG+NXk9vAp/LaHDjG4UumqYxorOzh1PpBIY833qqFSafefW5rlGFSXZVFwvysWePwS4XKnawaWc6dZ3Zi2xN/wBajC8rSlxfySIQm54hLghmWG+xZNoAs8xs3cljv+wtXY95qXN/YQl2mKvyKXOcQScObACGFURbg3lb2G+xsfpVcXmTS47+S/ZfTVlLxevkdJ4+c4XC4fDJu+gkW5Fl9TfQat6sdK8ox4bsyYS06kpva58zjDqmUYVQQIvS0m4uQN9IHUltqSvlTW76+h2nJvEyvuaMFm+HOUSxSyhJXdtcdjrN2HpA5+EAVJRywcY73OypT/kqUVdW34Efw5mc2FTEr9llOInt5ew0qumwueNu1SjTcVlXL/YrqlUcXnWVbkvLMkxGCaOfD6HmKFZlckByTe4PsTb6Va6drZeBnljaVXNGpdRvpbgYSZRPHrxsmJEEwuToUGNV/DYjff8AeoqjFI6sZGTVKEMy8d2MoxEkWXYzGSMWkk2UsLEjYLsOOb296ztRldR22/ZonGMq0Ka2Rd+G8uEECjl29bseWY7n+1bYpJWR5OKrOrUb4bInYqVUUu9rAfX5D3rrKYRlJ5YnmWcZh9qxBDMoRPU12ABtwov0B2+rGqW76n0dCiqNNJb9dfI+YnPgIPJjN3JuzKDYsetyBew2UAWGx6V3hYRw3ve0l6eC63IuEMsaoFiCspJDs5W5O3Gpd7bdajfXctkoSvdki8yHXPLGo+6l19Z97KSFHUmmj2IpQ2ijs18QRwYZCWLMqhW1dCLC7Wvz0te9/rVuZWPG/hzqVmrWRXY3xe6xB7AeYLpYeojvYkgL+Y/oajnb0NMPZsM1r7blblPiefUHa5BawUsTqFiWJvsABY3Fq5maZfWwNJxslZmvF5m+JJkZiIwbA7i/exG6r7D1MSPpGTbLKVCFFZYrXrrkitMKh3ktoNrAAfACLam5/iNvZel7ningX3dkt+vsjXBKZHMgBOmyRg83P3mPGw1MT3tXX4nWlGOUyw6+bMAguseydmcmwP1bf+VaEZPJBuR6plmCEESxjoNz+I9Sfcm5q5Kx8zVqOpNyZX+McSY8HMRsSNAP8xt/vXJOyuX4GCnXin1Yj4rBBMdg8OPhw+GLW/M1heqaS19F+zXVqN4ecv8AsyTlqibNGY/BhYdz0DPz+wqU/iXhqVwWTC+Mn9in8StLh5Hx0oVocUpiA31Iuk6f15NQpSe7W5qhCNWKpR3jr58zZnQVMmwaTEjUU6XJAuTb6bfWou+VZd9SVK7xU3HxPuAwrRZTNOB/GxZsLdAx0qPkBUMqjG722+X7E5qWJUOETbh2VcklXD+ogmM6ebkgH9aR+C8uepGV3i1n8ypzCYx4aLBQhpZYELuUF1RyDye6i/1pkdTy4l0bZ3Um7J7XJviDOIMVBhIcKxkmQbRgGyNpA1OTsLbmpODnlivUrpU5UZTnV0XPn5HzMsxkxMOHwv2VxPER6nKhAQLajv6h1qTpNpR2Iw7OnKVTPo+W5u/whEYVCMv2hWDmf4iWBvuL8X6VfkWXKZf+QqKpeXw8ixwOUt5xnxU3nzFdAuAAq9Qq9qRjYqrYrNDJTjliaP8ADWEgPmsG0odQVmYop/Kvz4G9MsU7nf5uIqLInq/m/UxlxsBczDCklQzNIyIr2T4yqtZm0g72rtycaFbLkz28Lu2u3grmDZ85jnmDBBDoPlsuzByLAve4axvsLD3rmYmsFHuxerd9eVvDkb8vj1TxuWLP5RlkbcD1myIo6KFUnubgmkXchiEoUsqXGy9N2UXiXNhNqkO+GibSi/8A3yj/ALFqmrJyeSJsweG7NL/s/ov2yxzWNvsOBwzH+JiJVd/lfWfpaoUopWS8WcUkqlSotor+jPPs7kRzFHZbbe52BuNibb7WB4O4rRKTvZGbC4WnKOeepyGc4yTTdpW1lrBdLAm3J1OS/YcDfpUNW9T1aMIL4VobMDkyiJnfQCu2phqu/JABOmyrySDuD7U4XIzxD7RQj0v7IML+ZK0wHUJEoAG9rA9tlBY+9q5srFzVo5fn19CxgXz5AsKbfCpQAM9gNVmPwqOrnck+9q7q9ChtUoXm/n+vsiFm+X6LRaCJNekFrFm2ubkE7bi1NnqW0qqksyehrzY/xFhQarabj8TaQAP+kD9TXFzJQ2zM25hLcLFqBeUgvJ+UGyqvZAQbDqAD1ouZyC48F18xi8OdDeXY7aAAdwgO4T8TE+pyO5G+9E+YjJX1664GGWMWQIqS6lJOpRewP4dWyHu3PuKMT3vddfctMHlckkTmOP06SA4uQC3JXrI3d+x9Ndyt6meeIpwmlJ69fLy+ZB+zHDRuJNZUi4UgopY7LsfU3U72FgaNO5cpqq+7+y98B5V6g7DZBqP87DYf6UP6tUoK7uYfaVe0cq4/ZftneVaeIUXjaEvg5NO5XS//AEsD/tUJq8WjZgJKNeN/L5mnxDmSx4rD46zNDNh9N0Bb1CxC7dd6rjJJ3fFfbc1xoSqUpUeKfHkVEOIl8mXDxb4zFkyTEHaGP7qk9DbaoR9421saJKnBqcvgjovFmrP8yOL+zRzLOohUB4FjJLsLC4bixAtfpXGql7JE6MY01KUWteNy9w2BlxconxSCNEXRBhwb6ARYlvzW2q6ELas8+tiIU49nSd293zNceTYxYfsa4lRhhsPT/E0/hv8A707LhfQk8bRcu0cO99DZ/hCFdo3liBADKjkBrdSO9ddOL3RUvaNX/Kz80W+WZbFh00RKFHJ6lj3J5JqaVjLVrTqyzTdzfHh1UkqqgnkgAX+dCDlJ6NnJSYIqcXNIFlaNgixMt1ZnJKuxAL6QhAAFt1NQejPYpTTjCMdE935fQr8mzD7OwldToFyzqqrtIQqLb0lgCjG5F9zbaidizEUu2jli9f1v5FpNio4cRhjNYSuHmkY/EmoERqTvZAgOwPO9FJMplSk6Mow2VkvHm/O/0J+Z4gjERuSrQxRNPp/Mt9J7G5IC9iCebWTlaxThIJ05L/Ju3z61KkTuFkaQBplgbDoUJOp5iXb0/iCtduelRb1sa1ldmtI3vr4ab8uR8/w7JJAkIjKAWJaSTUCdtyoF9VgF5so4ooSvqQeOpxk5Xv5L88vuTM2jkRfJVgcRi3CXUWCKAB6eoAQc9zXX3I6FNGUa1TO13YK/XqUGPwS4jEw4aL/KjkEEYHW28jn+9UxjaLfFnoRqOEXKW9rv8I6kMMTmLyL/AJWFXyo+xcj1EfTaraa1uedXl2eHUOMtX5E/O8cIIy+2rgE9OpPyAuf261ZJ2Rkw1J1Z5eB5hhC2Jn8y17EBFPVibKD9bufke9VW4H0U3GlTt11wJ/izFiNVw0Z9Ki1/xb3Zj7s4PzA96k9/IowcG71ZbvpL0RFfBOkDED4V03HJZipkt8kIX5Bqj4lyqRc8vXgS/DWceSh0IxfTpvpuB6mJIJIUXvvft1rt7FWJw/atZnoSsHlU2JLTAX/NyCL3KR3+InfU/uQNjRRbK6mIpUbQ683+j5lXhuR5izBrMx1OVKhVJ3C6tyxHp2GwJ3oot7itjacYaPUs8Z4K1SXXy9AAA1F9gOAVGxsNuRepZORmh7TtDvXv1xNubYaHBQEEa3YbuwFwBa2kDZdyAoFt9+lGlFWRGhOriat72S5dfMr/AA5hHxdg7MIguogMeDcBQebkAlm54HBqEYJs04ysqK7u/Wv6O1nnSBLnZQLKo69gKubseLCEqsrLc87xrvjcQDbUNR0L0dht/wDmo2Ldf9VU6tnvwUcPS38+ub62PQcpwAgiCA3PLN+JjuT+tXJWR4Neq6s3JkyulR8IvseKA55vCaC4jmmjjJv5av6R8geKqlSg90egvaNS3eSb5lplWUxYZSsS2vuzHdmPuTuasSS2MtavOs7zZOrpSKAUAoBQGnGylI3ZRcqrEDuQCQK4TppSkkzkcZGkY1MHdWgV1YMwWWRrl2kZSBYekWPCjYVRGad7ntWm7Rhprr4LhZda7jCYNnjeKOJ2Eix2Mo0qrLuXN9yL20qo4HS5rqjNnJ16cGpN7X26+rLNsmmlkaaRxEzLoKx+q620n1MBYkbCw2ue9SjTsZZY2EVlgr+ZLzXw/FOoBupVQqkE8A3AIvZh86m4pmeji6lJ6cT7lWSJAQxJdgLKSAAoPOkDgk7k8nqaKKQr4qVVW2Ra1IylEN81XuuEdoh+clgbe9gKpqbr1+x6dDTCvxkr+Whx+QySw+rSftLho8Oh5UuSXlbtza/tVKedqMdl18z062R3u+7u/TZHfZHlgw0KxDc8s34mO5J+ta0rKx8/iKzrVHNnC+N80M0vkpc32AHYH/dhf5Barbuz28BQVOnmZHyTDyRJrUL6ZLl+iXBUqD95rE8bLY732qOvxFleUJvI+P8Av5fcqFDTSedayahu17WFgALbk2AFhvTbQ06RjlPTMjy/Vh9EsdgXZlB+IAkkEkcNcnjparIru2Z89ia1q2am+v0bovDkANyrP2EjMw/Qm1dUUiEsbWate3loWoFthUjKfaAUByvjvK3mj1LwLX52Iva9t7EMd+hA6VXNcT0/Z1aMJOMjnMkzSbDroGji19ce9r22N9xfpUFJrY9Cvh6dV3ZYphMRjDcgkHlm1KgHa5AZh+VQoPUmu2lLcodWhh1ZfTfrzOqyfJ0w4uPU5FmcgXsOgA2VR0UbVYkkeXXxM6z125dcSyqRnFAKAUAoBQCgFAKAUAoCvTJYA2oRLcG45IB7hTsD8hXLIveJqtZcxYV0oFAKAUAoCtzjJUxOklnR0+GRDpZb82PaoyipbmihiZUb21T4MxyjIo8OSw1PI3xSOdTH2ueBSMVHRHa+KnW0ei5LYtKkZiiPhaIuXZmIblRYX9mYDUR7E1DIjb/PqZcqLSXAxtH5WkBOgXbTbjTbg/KpWuZo1Zqee+pGwWSQxNrClnHDuSxHyvx9K4opbFlTFVKis3p4aFlUjOKAUAoBQCgMPKW99Iv3sK4dzMzrpwUAoBQH/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55" descr="data:image/jpeg;base64,/9j/4AAQSkZJRgABAQAAAQABAAD/2wCEAAkGBxITEBIUExQWFRUVGRsZFRgYGRgdGhcdHB8dFxgcFhceKCggGB0mHBgcITIhJSkrLi4uFx8zODMsNygtLisBCgoKDg0OGxAQGy8kICYyLC0wLzcrOC40LzcsLCwwLCwyNCwwKzQvLS4sLCw1Lyw0LCwsLCwsLCwsNSwsLDQsLP/AABEIAFgBJAMBIgACEQEDEQH/xAAcAAABBAMBAAAAAAAAAAAAAAAABAUGBwEDCAL/xABFEAACAQIDBAUIBggFBQEAAAABAgMAEQQFEgYTITEWQVFUkgcUIjJhcZHRF0JSU4GhI3Jzk6KxssEVM4Kz8SQ0Q2LhJf/EABoBAQADAQEBAAAAAAAAAAAAAAABAwQCBQb/xAArEQACAQMCBQQDAAMBAAAAAAAAAQIDERIEUQUTFCFBIjEy8GGBoTPB4ST/2gAMAwEAAhEDEQA/ALxooooArRiMZGjRq7qrSNpjBPFyAWIXtNgT+Fb6ie3KOsuXYgRySJh8QWlEal2CtHIgYIvpN6TDkCeNASXDYyOQuEcNoYo9jfSwsSp7DYj415mx8SyCNpFVypcKSASq2DN7hccfbVdZfg8UxV0GIgTF5m8jaVKSCDcMoMgIvGGaMetYi68jTXm+Ex8sMsLDEyKMPj0UlWu+iYLh9TWGotGOH2h20BcINasRi44ygdgpkbQlz6zWJsO02BP4VVmJlzETQLA2ISMRYbze8c5BPHficabA8ADvSth6vXWxlxMmOw2+GLaWPMHZwY3OHSECVYWRwuj1SvEG92N+qwFiZpn2Fw7Is88URf1Q7qpPuvS5JVJsGBNgeBHI8j7jVdbcYZkxssqLiEaSBULDC+dQzBS3oMijXEw1c7gHV12prhixUD4uXzfExzPgcMESDWUVl1LIiNpdAUBWy2Yi5sDQFtNIAQCQCeAuefXw7a9VUWFw+JknwTzjFMkGYkIdM/oxNApUtdQ7JvbqXYciwNgbV6ymbNyuI1yYhZRDNvQInYCS43Zg1hYzbiAEYgg8eNAW3TRlu0+Cnk3cOJhkkH1FdS3Dnwpj8nOJxLecrMsuhSm6eTfAPcHWFSZRKtrC5JIOrhaxqJbL4d5MNlOGXDTxz4fECWWR4JI1jRSxf9IwAbUCFsD9b2UBcFFU2mPzVMPjJJpJkdMNO0wZJQiyXvGYXZQgtxA3ZNxz40tTMcbu8QY/PpIW81AZ1dZBIxPnBT0GcxadNyinn6JHE0Ba9eY5AwuCCOXA35cDVbZCuOmky9JnxSoGxwlNnTUEePzcSEgGxW9ieJ48edIdnMtxCjDYdTjIkOMxoxB/SD0eJjOthYKQVIYcCxbje9AWzRVRQTZwuGjaNsS802AkdxIvqTKyhAoIAR9Jb0Tzt10sytcfJuFMuKELYtRq0TLIse5lMgZpVD6C4T0mHAtwPKgLPMguBcXN7C/E252H416qsMmwWI/xHL3n86fdtj4Q7CS2lZAIN6QLANGL6m4NYc7ClO2eIxy4rEbrzrUI4vMBChaJpLtvd+bFQPUHpkC17UBPYcfE8skSyK0kekyICCyar6dQ6r2PwrBzCLfbjeLvSuvRcatPK9uyo9sXlhixOaOwkG8xV11lyGG6jN01cxqLLcfZA+rUMlixv+IHM/NJNAxQTVdt75sAcOVGHCaipY77Vflbh10Bb1aJcZGsiRs6h5NWhSeLabFtI67XHxqq/wDEsYMRAJJcWJnxOISRNLDDsojmaEQtbS1gq2Cknnq42pTGuZLh8taPfviHw2JeXehjpm3cQjV7i0fEGym1zfnxoC0qT4jFxoyK7KrSEqgJALEAsQO02BP4VXWHxeI80Z4zmL6JMG0m+jYMbOGxIhWwkcab6ltp5Beuk2LhxWKMRePE28+xRTUjqyRHDuIzxF0UkgC/Wbc6AtOPSQCLEHkRax9xrOgdgqoctxOLw2BwqpHjLHLpYwqxTEpiFItqW10Nr6SeFuVPMi5iwxzxtiN5Hg8McOpuFaVkk3vBhZnFhw6iRcXtQFjAVmob5OpMURiN88rRXTc71JVcGx3nGVVdlvpPKwN7eyZUAUUUUAUUUUAUUUUAUUUUAUUUUAUUUUAUlxuZQwi8sscf67AfzqrPKR5SJFkfDYJtOm6yy9erkVj7LdbfKqkxGuRy8jF3PNnJZj72PE16Wn4fmspysUSrxXZHTvS/L9ejzuDVa9ta8vfypzwePilF4pEkHarA/wAq5M3PurbhHkicPExjccQykg/EVolwynb0z/hz1B1tRVV+TvykPKww+LsX/wDHIPr+xh1N7ev2ddpIwIuK8mrSlSljIvjJSV0NbbTYIEg4qAEcCN4vD86x0nwPeoP3ifOuZM0g/wCon5f5kn9RpMMPfqr1lw2lb5so6g6ilzTAYlHhaaCVXUh01qbqeBBF+VO8UYVQoFgAAB2AcBXIm4v1CpRsjtjisDILOzw8NcTEkW4/5YPBTx6rX66rq8NSV4Su9iVqF5OlaTY7MIoVDTSJGpNgXYKCeJsCeuwPwrVlOZpPGHU3BFx7qqjy+YnVJg4Rb0Vdz2+kVVf5GsGnoqrUUG7Fs5Yq5Z3SfA96g/eJ86XYHHxTKWikSRQbEowYA9htXJm49gqceSzO3w07x39CWxt2MOF/xB/IVu1GghTpuUZXaK41ruxfWPzGGEAzSJGCbAuwW552F6RdJ8D3qD94nzqoPLTnG/xMEKn0YEJYdRd7fmFH4aj21XO49gpQ4fCdNSlKzYlXSdjrPAZhDMpaGRJADYlGDAHnYkddiPjSmqE8k2cPDJJDf0WKtbqB9U/2+FXxE11BrBqKSpVHBO5bCWSuRlI8ngxLSg4WOcM2o6kDBm9c2v6LE8+s05dJ8D3qD94nzrnXbeG+ZY08P85/50yjD+wV6cOG0nFNzZS69mdUQbQ4N20riYWPYJFv/OnJWBFxxB5VyIcP2gVINltqsXgXBicmPhqiYkoe3SPqn2j865qcMileE+4WoXk6copr2fzpMVEsicmAPx7fbTpXkNWNAUUUUAUUUUAUUUUAUUUUAUUUUAUUUUAUkzeZkw8zr6yxuy+8KSPzpXWvEwh0ZG5MCp9xFjQhnLIiPv7T86U4DBa3AP8AzTvm2TPh5niccVPA/aHUw94pNChVgy8xyqyXEPFzwo1cZer9kzynYESoCVABqD7QZMcNiZIb30kW/HjU8wvlFxEcQRYY9Q4aiW/p/wDtQzGO8sjSSMXdjdmPXVcNaoeTRqNTSklgM8aFSCvAgggjqPVXQexeYmWHj1VR6YW5tVy+T7DlYrnrruVfm9y/QttN+Cjcyh/TzftH/qNecGdDhiL2p1zCD9NL+u/9RrSuGuanrlL0mGNV52j7ibM5xKwIQJYW53v7SeFIjDUkj2fmYXAHwNOWXbKSsw9E/CrVqZRVkaVRrTl6uxNfJk7aNJ6gB8KgnlWxO9zOQdUaqg436rm3ZxPKrb2VybzePjzqkcyk300svH9I7NxtexNxe3Xa1Z1XVJ3ZbramEUvvYY9x7K3YJjHIjj6pB/Dr/KnTBYW7gdvCvE2DKsVPNTY1Y9fePf2MObjFT+9hvxztLK8jcSzEn+3wFaTBTmMPSjG4SzD2qDRa/tfwTm3Bz/In2afRiUPbwrojKJdUSn2VzzFHpYHsN6vLYzE64BVbrqq7m7Q1MotbFH7ZRf8A6GL/AGr/AM6a8ONLq1uRqS7WQf8AXYr9q386alw16765fH9GB1XzLL3v/s05piRLpsgXTfruTe3P4fnSHc1I4sgkYXA/Kl2B2VlZh6JqyOpcVZI08mvOV5IlfksdgoXsAqzajOyOQ7hbnmak1UN3dz00rKwUUUVBIUUUUAUUUUAUVgmigM0UVDNr9s3wcrIEQgKD6RN+PuqynSlUljEhuxM6Kqf6WZPu4vi3zrP0sv8AdxfFvnWnoK+xzzIlr0VVH0sP93F8W+dZ+lh/u4vi3zrnoa2xHMiTbarZxMUnEekPVPWKrHMdmZoibi47bU8fStJ93F8W+deJPKeW5xQnxfOqKnDJT+Uf6Z61KhV7y9yMHBP9k16TL5GNgpp8bb5T/wCCH+L517i8oCryhh+LVUuEtPuv6UR0mmTv3f7N+z2yLuwLiwqz8DhBGgUVWqeVBhyjiH4t869/Sk/3cXxb51etLOKtY2KrTirIatoNlpYZGJKtqZj6N+FzfrHtprgy6TUPRPOpLL5SC3rRRH8WrWPKAPuYv4qzLh6i72/pkjR00ZZIn2z2DXcrdeNhTskCjkBVaJ5TWAsI4rf6vnXseU1/u4/4qv5UjX1FPcsPMoWeGREsGZSo1XtxFuNqpjM9m5YG0mzfq3/uKkv0mP8Adx/xVok8oAbnFET/AKvnVFXTKfyM9bkVWnLwR7Lcsk3i+iedSXazZR2ImS1io1LxvcdfwrWm3ovcQxfFq3t5RiRYxxfFq5emjhh4Ia0/L5fgieGymQuBpPOpVtDslI0cUiFQESxBvcm5PDhXhNuwDfcxfxVubyikixjjt72+dRyIKGHgj/z8vl+CGnLJPsmrH8nutUKsCKZem6/cxfxVti290+rFGPFUU6cKfxJoy09G+PkQbX7MSrPLLdWEjlgBe4vx48KjqZbJceiamUu3xb1ooz4q1jbRfuov4qr5NK+RVjpcsu9/cleymCAgGpeNPq4dRyAqAR7fkCwjjHir19IbfYj+LVdzomvrKW5YVFV/9ITfYj+Jo+kFvsR/E1HPhuOso7lgUVAPpBb7EfxNH0gN9iP4n51HUU9x1tHcn9FQD6QG+zH8TR9IDfYj+Jp1NPcjraO5P6KrxfKI5mgjEcZ3kiITc8NTBbjj7asOu6dWM/iXUq0Kt3E1uONFbKKsLQqk/LP/AN036i1dlUZ5a8WoxhU8zGv969Dhn+f9FdT4lYgU45BlhxOKhgDaTK4XVa9usm3XwBps3o7a24fGFHV0YqykMrDmCOIIr6Oc007PuZiyYcqy2c4/DR4WSI4ON285aQliyXH6RLAKGI4C/GtTbOYfzbK8OGh3uNZXlezGXSeI0Hkq2BX3kVGc627xmKiMUso0N64VQuu3LWRzpKNp8RvsPNrG8w6hYfRHogcBw6+defhUt8v7fx+fz3OrrYmW02UxN56cPDhmRZYcLBoDh1e5uBfgzm4DE8OApnXYl2xYwsc8MkgDGbTq0wabXDk+sePV2UxLn84i3YkIXfb8WFjveptX50vk21xTYgYgyJvApQ/o1Csrcw68mvbrrm04qykvqVjluLMbS5A2DkRGdZA661Zbjhe1mU8VN+qnbAbDyyRIxmiSWSJpo4Tq1si/WuBZfxqMZjmzTvrkK3sBZVVVUDkAosBTqm2uKGHEAlAQLoB0rrCfZD87eyuZueKs1fyV+m7uh6zDL4IMnw7jdNNiiXJIbeBQRYRnktuvtvSjYDIIZ4MVLLEsuh40QPJu1F7lzr9xBt7Kh2Nzl5VhR2BWFNEYFhZb36ufvr0ucv5ucOGG6L7wrYXLAWBJ52tVEk8Wr97kXWV7E0fYdZ5p3wsqJhhJu4mcltRtdrEfVB4ajTPhNl5Hw0+ILqFhZlKgM5JXn6vqr/7HhTflu1M0ERiRl0XLAMitoYixKFvVNqINppUw5gVkVGBDEKocgm5DPzteqXkvJy8dhz2lyKLDQ4RllDyTR65F48L8VI9nV+FPWymyKYnAysbecSlvNbkjhHYOfi35VC8xzlp2RpGBKIqLawsqiwHClkO1E6iILJYRI8cekDgr+v7ybc+fCqpXt7nKxUrtdiW5/shCZsNHhWURmBpJZmJ02U2Zz7PYKb+hjmaCNZ4mE8bSq4DaQi9Zvx4004Xa7ERtEVe26jMSjSLaDx0sPrVmbbDENJvC417sxX0qLI3MADgKpd9yHy33sx0Ox8m8hVZo2SWIzbz0gqIvrFr8fnXt9jn1wqk8TpLG0u8GoKiLzZr8f+KaMPtbOkkciyANHHul9EW0fZI66css24PnAlxDO1ozGu60KVB420EaWHsPsqt3IUab8M3jYyRpIEjmjkEyNIHAYKqKQLm/Hjfl7KH2PcTMhmjCrEZi5DWCg2IYc1NaM224aTErLD6ASPdKGCtqX62tQNPG/IC1NzbTykynUo3qCNwqqBo5hVA5Cq2cyVPZj3mWx7QxzPv4n3SJIVAa5V/VPEcOXKjM9j5oIDK7pqUKWj46hq6geTEdYFM2K2olkEqu4IlCCSygXEdwgHYBetmM2sllCh2U6SrX0LqYr6pdubW9tVOxw1T72T+/UO2b7Jth45HM0bmJ0SRVDXUvxHE8/cK07WZPHhZxHHJr9EFu1W6wffzFNuJ2nkkWQO9xJIJX4DiwAA/Cw5UnzDON9K0kjXdzdjwHVbl1cqqlbwjieNnivvf/AIT7LMgwgwcMk6KNcbu8hl0stvUCx/Wv8qZV2Tk3RYyxiQRb4w8dWjtvyB9lR/G52ZRGJGBEahE4Dgo6qXS7YTvDuTL6GkKbBdRUfVLcyKrbT90dOVN+8fZffvckv+FoFw9o4yUwjTS67+kW9Um3Mjq99MmJyXdRxNLMivIFIjNyyq3J2PIdtqRybUyNru49ONYm4D1F5AdlE+0ZmSKOZ9UcdhcBdekcLauuwPWeFVzs/BxNwkuyHTNtmpMMrtK6gB9EfO8vC5Kf+oB50y0r2h2kXEyhuKog0Rrz0qO09vbTYMYnbWeolf0rsU1YrL0LsKRXqkwxidv5VnzxO38qpcWU4vY34T/vcF+3i/3EroaudMvxCtjcFb7+H/cWui69TQq0D3OGq1NhRRRW09EKZ802WwWIk3k+HjkewGplubDkKKKlSa9gI+gOV9yg8NHQHK+5QeGsUVOctyLIz0ByvuUHho6A5X3KDw1iimctxZGegWV9yg8NZ6B5Z3OHw1iimctxZGegmWdzh8NHQTLO5w+GiimUtxZGegmWdzh8NHQXLO5w+Giioye4xQdBcs7nD4aOguWdzh8NFFMmMVsHQXLe5w+GjoLlnc4fDRRS7GK2DoLlnc4fDR0Fy3ucPhoopdkYrYOg2W9zh8NZ6DZb3SHw0UVAxjsHQfLe6Q+GjoPlvdIfDRRQYR2DoPlvdIfDR0Iy3ukPhoooMI7GehGW90h8NHQnLu6Q+GiioshhHYz0Ky7ukXho6FZd3SHw0UUxQwjsY6E5d3SHw1noVl3dIfDRRTFbDCOwdCsu7pD4ax0Jy7ukPhrNFMUMI7B0Ky7ukXho6FZd3SLw0UUxWwwjse4Nj8AjK64aIMpDKQvEEG4I9xFPlFFEkiUkvYKKKKkk/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57" descr="data:image/jpeg;base64,/9j/4AAQSkZJRgABAQAAAQABAAD/2wCEAAkGBxITEBIUExQWFRUVGRsZFRgYGRgdGhcdHB8dFxgcFhceKCggGB0mHBgcITIhJSkrLi4uFx8zODMsNygtLisBCgoKDg0OGxAQGy8kICYyLC0wLzcrOC40LzcsLCwwLCwyNCwwKzQvLS4sLCw1Lyw0LCwsLCwsLCwsNSwsLDQsLP/AABEIAFgBJAMBIgACEQEDEQH/xAAcAAABBAMBAAAAAAAAAAAAAAAABAUGBwEDCAL/xABFEAACAQIDBAUIBggFBQEAAAABAgMAEQQFEgYTITEWQVFUkgcUIjJhcZHRF0JSU4GhI3Jzk6KxssEVM4Kz8SQ0Q2LhJf/EABoBAQADAQEBAAAAAAAAAAAAAAABAwQCBQb/xAArEQACAQMCBQQDAAMBAAAAAAAAAQIDERIEUQUTFCFBIjEy8GGBoTPB4ST/2gAMAwEAAhEDEQA/ALxooooArRiMZGjRq7qrSNpjBPFyAWIXtNgT+Fb6ie3KOsuXYgRySJh8QWlEal2CtHIgYIvpN6TDkCeNASXDYyOQuEcNoYo9jfSwsSp7DYj415mx8SyCNpFVypcKSASq2DN7hccfbVdZfg8UxV0GIgTF5m8jaVKSCDcMoMgIvGGaMetYi68jTXm+Ex8sMsLDEyKMPj0UlWu+iYLh9TWGotGOH2h20BcINasRi44ygdgpkbQlz6zWJsO02BP4VVmJlzETQLA2ISMRYbze8c5BPHficabA8ADvSth6vXWxlxMmOw2+GLaWPMHZwY3OHSECVYWRwuj1SvEG92N+qwFiZpn2Fw7Is88URf1Q7qpPuvS5JVJsGBNgeBHI8j7jVdbcYZkxssqLiEaSBULDC+dQzBS3oMijXEw1c7gHV12prhixUD4uXzfExzPgcMESDWUVl1LIiNpdAUBWy2Yi5sDQFtNIAQCQCeAuefXw7a9VUWFw+JknwTzjFMkGYkIdM/oxNApUtdQ7JvbqXYciwNgbV6ymbNyuI1yYhZRDNvQInYCS43Zg1hYzbiAEYgg8eNAW3TRlu0+Cnk3cOJhkkH1FdS3Dnwpj8nOJxLecrMsuhSm6eTfAPcHWFSZRKtrC5JIOrhaxqJbL4d5MNlOGXDTxz4fECWWR4JI1jRSxf9IwAbUCFsD9b2UBcFFU2mPzVMPjJJpJkdMNO0wZJQiyXvGYXZQgtxA3ZNxz40tTMcbu8QY/PpIW81AZ1dZBIxPnBT0GcxadNyinn6JHE0Ba9eY5AwuCCOXA35cDVbZCuOmky9JnxSoGxwlNnTUEePzcSEgGxW9ieJ48edIdnMtxCjDYdTjIkOMxoxB/SD0eJjOthYKQVIYcCxbje9AWzRVRQTZwuGjaNsS802AkdxIvqTKyhAoIAR9Jb0Tzt10sytcfJuFMuKELYtRq0TLIse5lMgZpVD6C4T0mHAtwPKgLPMguBcXN7C/E252H416qsMmwWI/xHL3n86fdtj4Q7CS2lZAIN6QLANGL6m4NYc7ClO2eIxy4rEbrzrUI4vMBChaJpLtvd+bFQPUHpkC17UBPYcfE8skSyK0kekyICCyar6dQ6r2PwrBzCLfbjeLvSuvRcatPK9uyo9sXlhixOaOwkG8xV11lyGG6jN01cxqLLcfZA+rUMlixv+IHM/NJNAxQTVdt75sAcOVGHCaipY77Vflbh10Bb1aJcZGsiRs6h5NWhSeLabFtI67XHxqq/wDEsYMRAJJcWJnxOISRNLDDsojmaEQtbS1gq2Cknnq42pTGuZLh8taPfviHw2JeXehjpm3cQjV7i0fEGym1zfnxoC0qT4jFxoyK7KrSEqgJALEAsQO02BP4VXWHxeI80Z4zmL6JMG0m+jYMbOGxIhWwkcab6ltp5Beuk2LhxWKMRePE28+xRTUjqyRHDuIzxF0UkgC/Wbc6AtOPSQCLEHkRax9xrOgdgqoctxOLw2BwqpHjLHLpYwqxTEpiFItqW10Nr6SeFuVPMi5iwxzxtiN5Hg8McOpuFaVkk3vBhZnFhw6iRcXtQFjAVmob5OpMURiN88rRXTc71JVcGx3nGVVdlvpPKwN7eyZUAUUUUAUUUUAUUUUAUUUUAUUUUAUUUUAUlxuZQwi8sscf67AfzqrPKR5SJFkfDYJtOm6yy9erkVj7LdbfKqkxGuRy8jF3PNnJZj72PE16Wn4fmspysUSrxXZHTvS/L9ejzuDVa9ta8vfypzwePilF4pEkHarA/wAq5M3PurbhHkicPExjccQykg/EVolwynb0z/hz1B1tRVV+TvykPKww+LsX/wDHIPr+xh1N7ev2ddpIwIuK8mrSlSljIvjJSV0NbbTYIEg4qAEcCN4vD86x0nwPeoP3ifOuZM0g/wCon5f5kn9RpMMPfqr1lw2lb5so6g6ilzTAYlHhaaCVXUh01qbqeBBF+VO8UYVQoFgAAB2AcBXIm4v1CpRsjtjisDILOzw8NcTEkW4/5YPBTx6rX66rq8NSV4Su9iVqF5OlaTY7MIoVDTSJGpNgXYKCeJsCeuwPwrVlOZpPGHU3BFx7qqjy+YnVJg4Rb0Vdz2+kVVf5GsGnoqrUUG7Fs5Yq5Z3SfA96g/eJ86XYHHxTKWikSRQbEowYA9htXJm49gqceSzO3w07x39CWxt2MOF/xB/IVu1GghTpuUZXaK41ruxfWPzGGEAzSJGCbAuwW552F6RdJ8D3qD94nzqoPLTnG/xMEKn0YEJYdRd7fmFH4aj21XO49gpQ4fCdNSlKzYlXSdjrPAZhDMpaGRJADYlGDAHnYkddiPjSmqE8k2cPDJJDf0WKtbqB9U/2+FXxE11BrBqKSpVHBO5bCWSuRlI8ngxLSg4WOcM2o6kDBm9c2v6LE8+s05dJ8D3qD94nzrnXbeG+ZY08P85/50yjD+wV6cOG0nFNzZS69mdUQbQ4N20riYWPYJFv/OnJWBFxxB5VyIcP2gVINltqsXgXBicmPhqiYkoe3SPqn2j865qcMileE+4WoXk6copr2fzpMVEsicmAPx7fbTpXkNWNAUUUUAUUUUAUUUUAUUUUAUUUUAUUUUAUkzeZkw8zr6yxuy+8KSPzpXWvEwh0ZG5MCp9xFjQhnLIiPv7T86U4DBa3AP8AzTvm2TPh5niccVPA/aHUw94pNChVgy8xyqyXEPFzwo1cZer9kzynYESoCVABqD7QZMcNiZIb30kW/HjU8wvlFxEcQRYY9Q4aiW/p/wDtQzGO8sjSSMXdjdmPXVcNaoeTRqNTSklgM8aFSCvAgggjqPVXQexeYmWHj1VR6YW5tVy+T7DlYrnrruVfm9y/QttN+Cjcyh/TzftH/qNecGdDhiL2p1zCD9NL+u/9RrSuGuanrlL0mGNV52j7ibM5xKwIQJYW53v7SeFIjDUkj2fmYXAHwNOWXbKSsw9E/CrVqZRVkaVRrTl6uxNfJk7aNJ6gB8KgnlWxO9zOQdUaqg436rm3ZxPKrb2VybzePjzqkcyk300svH9I7NxtexNxe3Xa1Z1XVJ3ZbramEUvvYY9x7K3YJjHIjj6pB/Dr/KnTBYW7gdvCvE2DKsVPNTY1Y9fePf2MObjFT+9hvxztLK8jcSzEn+3wFaTBTmMPSjG4SzD2qDRa/tfwTm3Bz/In2afRiUPbwrojKJdUSn2VzzFHpYHsN6vLYzE64BVbrqq7m7Q1MotbFH7ZRf8A6GL/AGr/AM6a8ONLq1uRqS7WQf8AXYr9q386alw16765fH9GB1XzLL3v/s05piRLpsgXTfruTe3P4fnSHc1I4sgkYXA/Kl2B2VlZh6JqyOpcVZI08mvOV5IlfksdgoXsAqzajOyOQ7hbnmak1UN3dz00rKwUUUVBIUUUUAUUUUAUVgmigM0UVDNr9s3wcrIEQgKD6RN+PuqynSlUljEhuxM6Kqf6WZPu4vi3zrP0sv8AdxfFvnWnoK+xzzIlr0VVH0sP93F8W+dZ+lh/u4vi3zrnoa2xHMiTbarZxMUnEekPVPWKrHMdmZoibi47bU8fStJ93F8W+deJPKeW5xQnxfOqKnDJT+Uf6Z61KhV7y9yMHBP9k16TL5GNgpp8bb5T/wCCH+L517i8oCryhh+LVUuEtPuv6UR0mmTv3f7N+z2yLuwLiwqz8DhBGgUVWqeVBhyjiH4t869/Sk/3cXxb51etLOKtY2KrTirIatoNlpYZGJKtqZj6N+FzfrHtprgy6TUPRPOpLL5SC3rRRH8WrWPKAPuYv4qzLh6i72/pkjR00ZZIn2z2DXcrdeNhTskCjkBVaJ5TWAsI4rf6vnXseU1/u4/4qv5UjX1FPcsPMoWeGREsGZSo1XtxFuNqpjM9m5YG0mzfq3/uKkv0mP8Adx/xVok8oAbnFET/AKvnVFXTKfyM9bkVWnLwR7Lcsk3i+iedSXazZR2ImS1io1LxvcdfwrWm3ovcQxfFq3t5RiRYxxfFq5emjhh4Ia0/L5fgieGymQuBpPOpVtDslI0cUiFQESxBvcm5PDhXhNuwDfcxfxVubyikixjjt72+dRyIKGHgj/z8vl+CGnLJPsmrH8nutUKsCKZem6/cxfxVti290+rFGPFUU6cKfxJoy09G+PkQbX7MSrPLLdWEjlgBe4vx48KjqZbJceiamUu3xb1ooz4q1jbRfuov4qr5NK+RVjpcsu9/cleymCAgGpeNPq4dRyAqAR7fkCwjjHir19IbfYj+LVdzomvrKW5YVFV/9ITfYj+Jo+kFvsR/E1HPhuOso7lgUVAPpBb7EfxNH0gN9iP4n51HUU9x1tHcn9FQD6QG+zH8TR9IDfYj+Jp1NPcjraO5P6KrxfKI5mgjEcZ3kiITc8NTBbjj7asOu6dWM/iXUq0Kt3E1uONFbKKsLQqk/LP/AN036i1dlUZ5a8WoxhU8zGv969Dhn+f9FdT4lYgU45BlhxOKhgDaTK4XVa9usm3XwBps3o7a24fGFHV0YqykMrDmCOIIr6Oc007PuZiyYcqy2c4/DR4WSI4ON285aQliyXH6RLAKGI4C/GtTbOYfzbK8OGh3uNZXlezGXSeI0Hkq2BX3kVGc627xmKiMUso0N64VQuu3LWRzpKNp8RvsPNrG8w6hYfRHogcBw6+defhUt8v7fx+fz3OrrYmW02UxN56cPDhmRZYcLBoDh1e5uBfgzm4DE8OApnXYl2xYwsc8MkgDGbTq0wabXDk+sePV2UxLn84i3YkIXfb8WFjveptX50vk21xTYgYgyJvApQ/o1Csrcw68mvbrrm04qykvqVjluLMbS5A2DkRGdZA661Zbjhe1mU8VN+qnbAbDyyRIxmiSWSJpo4Tq1si/WuBZfxqMZjmzTvrkK3sBZVVVUDkAosBTqm2uKGHEAlAQLoB0rrCfZD87eyuZueKs1fyV+m7uh6zDL4IMnw7jdNNiiXJIbeBQRYRnktuvtvSjYDIIZ4MVLLEsuh40QPJu1F7lzr9xBt7Kh2Nzl5VhR2BWFNEYFhZb36ufvr0ucv5ucOGG6L7wrYXLAWBJ52tVEk8Wr97kXWV7E0fYdZ5p3wsqJhhJu4mcltRtdrEfVB4ajTPhNl5Hw0+ILqFhZlKgM5JXn6vqr/7HhTflu1M0ERiRl0XLAMitoYixKFvVNqINppUw5gVkVGBDEKocgm5DPzteqXkvJy8dhz2lyKLDQ4RllDyTR65F48L8VI9nV+FPWymyKYnAysbecSlvNbkjhHYOfi35VC8xzlp2RpGBKIqLawsqiwHClkO1E6iILJYRI8cekDgr+v7ybc+fCqpXt7nKxUrtdiW5/shCZsNHhWURmBpJZmJ02U2Zz7PYKb+hjmaCNZ4mE8bSq4DaQi9Zvx4004Xa7ERtEVe26jMSjSLaDx0sPrVmbbDENJvC417sxX0qLI3MADgKpd9yHy33sx0Ox8m8hVZo2SWIzbz0gqIvrFr8fnXt9jn1wqk8TpLG0u8GoKiLzZr8f+KaMPtbOkkciyANHHul9EW0fZI66css24PnAlxDO1ozGu60KVB420EaWHsPsqt3IUab8M3jYyRpIEjmjkEyNIHAYKqKQLm/Hjfl7KH2PcTMhmjCrEZi5DWCg2IYc1NaM224aTErLD6ASPdKGCtqX62tQNPG/IC1NzbTykynUo3qCNwqqBo5hVA5Cq2cyVPZj3mWx7QxzPv4n3SJIVAa5V/VPEcOXKjM9j5oIDK7pqUKWj46hq6geTEdYFM2K2olkEqu4IlCCSygXEdwgHYBetmM2sllCh2U6SrX0LqYr6pdubW9tVOxw1T72T+/UO2b7Jth45HM0bmJ0SRVDXUvxHE8/cK07WZPHhZxHHJr9EFu1W6wffzFNuJ2nkkWQO9xJIJX4DiwAA/Cw5UnzDON9K0kjXdzdjwHVbl1cqqlbwjieNnivvf/AIT7LMgwgwcMk6KNcbu8hl0stvUCx/Wv8qZV2Tk3RYyxiQRb4w8dWjtvyB9lR/G52ZRGJGBEahE4Dgo6qXS7YTvDuTL6GkKbBdRUfVLcyKrbT90dOVN+8fZffvckv+FoFw9o4yUwjTS67+kW9Um3Mjq99MmJyXdRxNLMivIFIjNyyq3J2PIdtqRybUyNru49ONYm4D1F5AdlE+0ZmSKOZ9UcdhcBdekcLauuwPWeFVzs/BxNwkuyHTNtmpMMrtK6gB9EfO8vC5Kf+oB50y0r2h2kXEyhuKog0Rrz0qO09vbTYMYnbWeolf0rsU1YrL0LsKRXqkwxidv5VnzxO38qpcWU4vY34T/vcF+3i/3EroaudMvxCtjcFb7+H/cWui69TQq0D3OGq1NhRRRW09EKZ802WwWIk3k+HjkewGplubDkKKKlSa9gI+gOV9yg8NHQHK+5QeGsUVOctyLIz0ByvuUHho6A5X3KDw1iimctxZGegWV9yg8NZ6B5Z3OHw1iimctxZGegmWdzh8NHQTLO5w+GiimUtxZGegmWdzh8NHQXLO5w+Giioye4xQdBcs7nD4aOguWdzh8NFFMmMVsHQXLe5w+GjoLlnc4fDRRS7GK2DoLlnc4fDR0Fy3ucPhoopdkYrYOg2W9zh8NZ6DZb3SHw0UVAxjsHQfLe6Q+GjoPlvdIfDRRQYR2DoPlvdIfDR0Iy3ukPhoooMI7GehGW90h8NHQnLu6Q+GiioshhHYz0Ky7ukXho6FZd3SHw0UUxQwjsY6E5d3SHw1noVl3dIfDRRTFbDCOwdCsu7pD4ax0Jy7ukPhrNFMUMI7B0Ky7ukXho6FZd3SLw0UUxWwwjse4Nj8AjK64aIMpDKQvEEG4I9xFPlFFEkiUkvYKKKKkk/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9" descr="data:image/jpeg;base64,/9j/4AAQSkZJRgABAQAAAQABAAD/2wCEAAkGBxITEBIUExQWFRUVGRsZFRgYGRgdGhcdHB8dFxgcFhceKCggGB0mHBgcITIhJSkrLi4uFx8zODMsNygtLisBCgoKDg0OGxAQGy8kICYyLC0wLzcrOC40LzcsLCwwLCwyNCwwKzQvLS4sLCw1Lyw0LCwsLCwsLCwsNSwsLDQsLP/AABEIAFgBJAMBIgACEQEDEQH/xAAcAAABBAMBAAAAAAAAAAAAAAAABAUGBwEDCAL/xABFEAACAQIDBAUIBggFBQEAAAABAgMAEQQFEgYTITEWQVFUkgcUIjJhcZHRF0JSU4GhI3Jzk6KxssEVM4Kz8SQ0Q2LhJf/EABoBAQADAQEBAAAAAAAAAAAAAAABAwQCBQb/xAArEQACAQMCBQQDAAMBAAAAAAAAAQIDERIEUQUTFCFBIjEy8GGBoTPB4ST/2gAMAwEAAhEDEQA/ALxooooArRiMZGjRq7qrSNpjBPFyAWIXtNgT+Fb6ie3KOsuXYgRySJh8QWlEal2CtHIgYIvpN6TDkCeNASXDYyOQuEcNoYo9jfSwsSp7DYj415mx8SyCNpFVypcKSASq2DN7hccfbVdZfg8UxV0GIgTF5m8jaVKSCDcMoMgIvGGaMetYi68jTXm+Ex8sMsLDEyKMPj0UlWu+iYLh9TWGotGOH2h20BcINasRi44ygdgpkbQlz6zWJsO02BP4VVmJlzETQLA2ISMRYbze8c5BPHficabA8ADvSth6vXWxlxMmOw2+GLaWPMHZwY3OHSECVYWRwuj1SvEG92N+qwFiZpn2Fw7Is88URf1Q7qpPuvS5JVJsGBNgeBHI8j7jVdbcYZkxssqLiEaSBULDC+dQzBS3oMijXEw1c7gHV12prhixUD4uXzfExzPgcMESDWUVl1LIiNpdAUBWy2Yi5sDQFtNIAQCQCeAuefXw7a9VUWFw+JknwTzjFMkGYkIdM/oxNApUtdQ7JvbqXYciwNgbV6ymbNyuI1yYhZRDNvQInYCS43Zg1hYzbiAEYgg8eNAW3TRlu0+Cnk3cOJhkkH1FdS3Dnwpj8nOJxLecrMsuhSm6eTfAPcHWFSZRKtrC5JIOrhaxqJbL4d5MNlOGXDTxz4fECWWR4JI1jRSxf9IwAbUCFsD9b2UBcFFU2mPzVMPjJJpJkdMNO0wZJQiyXvGYXZQgtxA3ZNxz40tTMcbu8QY/PpIW81AZ1dZBIxPnBT0GcxadNyinn6JHE0Ba9eY5AwuCCOXA35cDVbZCuOmky9JnxSoGxwlNnTUEePzcSEgGxW9ieJ48edIdnMtxCjDYdTjIkOMxoxB/SD0eJjOthYKQVIYcCxbje9AWzRVRQTZwuGjaNsS802AkdxIvqTKyhAoIAR9Jb0Tzt10sytcfJuFMuKELYtRq0TLIse5lMgZpVD6C4T0mHAtwPKgLPMguBcXN7C/E252H416qsMmwWI/xHL3n86fdtj4Q7CS2lZAIN6QLANGL6m4NYc7ClO2eIxy4rEbrzrUI4vMBChaJpLtvd+bFQPUHpkC17UBPYcfE8skSyK0kekyICCyar6dQ6r2PwrBzCLfbjeLvSuvRcatPK9uyo9sXlhixOaOwkG8xV11lyGG6jN01cxqLLcfZA+rUMlixv+IHM/NJNAxQTVdt75sAcOVGHCaipY77Vflbh10Bb1aJcZGsiRs6h5NWhSeLabFtI67XHxqq/wDEsYMRAJJcWJnxOISRNLDDsojmaEQtbS1gq2Cknnq42pTGuZLh8taPfviHw2JeXehjpm3cQjV7i0fEGym1zfnxoC0qT4jFxoyK7KrSEqgJALEAsQO02BP4VXWHxeI80Z4zmL6JMG0m+jYMbOGxIhWwkcab6ltp5Beuk2LhxWKMRePE28+xRTUjqyRHDuIzxF0UkgC/Wbc6AtOPSQCLEHkRax9xrOgdgqoctxOLw2BwqpHjLHLpYwqxTEpiFItqW10Nr6SeFuVPMi5iwxzxtiN5Hg8McOpuFaVkk3vBhZnFhw6iRcXtQFjAVmob5OpMURiN88rRXTc71JVcGx3nGVVdlvpPKwN7eyZUAUUUUAUUUUAUUUUAUUUUAUUUUAUUUUAUlxuZQwi8sscf67AfzqrPKR5SJFkfDYJtOm6yy9erkVj7LdbfKqkxGuRy8jF3PNnJZj72PE16Wn4fmspysUSrxXZHTvS/L9ejzuDVa9ta8vfypzwePilF4pEkHarA/wAq5M3PurbhHkicPExjccQykg/EVolwynb0z/hz1B1tRVV+TvykPKww+LsX/wDHIPr+xh1N7ev2ddpIwIuK8mrSlSljIvjJSV0NbbTYIEg4qAEcCN4vD86x0nwPeoP3ifOuZM0g/wCon5f5kn9RpMMPfqr1lw2lb5so6g6ilzTAYlHhaaCVXUh01qbqeBBF+VO8UYVQoFgAAB2AcBXIm4v1CpRsjtjisDILOzw8NcTEkW4/5YPBTx6rX66rq8NSV4Su9iVqF5OlaTY7MIoVDTSJGpNgXYKCeJsCeuwPwrVlOZpPGHU3BFx7qqjy+YnVJg4Rb0Vdz2+kVVf5GsGnoqrUUG7Fs5Yq5Z3SfA96g/eJ86XYHHxTKWikSRQbEowYA9htXJm49gqceSzO3w07x39CWxt2MOF/xB/IVu1GghTpuUZXaK41ruxfWPzGGEAzSJGCbAuwW552F6RdJ8D3qD94nzqoPLTnG/xMEKn0YEJYdRd7fmFH4aj21XO49gpQ4fCdNSlKzYlXSdjrPAZhDMpaGRJADYlGDAHnYkddiPjSmqE8k2cPDJJDf0WKtbqB9U/2+FXxE11BrBqKSpVHBO5bCWSuRlI8ngxLSg4WOcM2o6kDBm9c2v6LE8+s05dJ8D3qD94nzrnXbeG+ZY08P85/50yjD+wV6cOG0nFNzZS69mdUQbQ4N20riYWPYJFv/OnJWBFxxB5VyIcP2gVINltqsXgXBicmPhqiYkoe3SPqn2j865qcMileE+4WoXk6copr2fzpMVEsicmAPx7fbTpXkNWNAUUUUAUUUUAUUUUAUUUUAUUUUAUUUUAUkzeZkw8zr6yxuy+8KSPzpXWvEwh0ZG5MCp9xFjQhnLIiPv7T86U4DBa3AP8AzTvm2TPh5niccVPA/aHUw94pNChVgy8xyqyXEPFzwo1cZer9kzynYESoCVABqD7QZMcNiZIb30kW/HjU8wvlFxEcQRYY9Q4aiW/p/wDtQzGO8sjSSMXdjdmPXVcNaoeTRqNTSklgM8aFSCvAgggjqPVXQexeYmWHj1VR6YW5tVy+T7DlYrnrruVfm9y/QttN+Cjcyh/TzftH/qNecGdDhiL2p1zCD9NL+u/9RrSuGuanrlL0mGNV52j7ibM5xKwIQJYW53v7SeFIjDUkj2fmYXAHwNOWXbKSsw9E/CrVqZRVkaVRrTl6uxNfJk7aNJ6gB8KgnlWxO9zOQdUaqg436rm3ZxPKrb2VybzePjzqkcyk300svH9I7NxtexNxe3Xa1Z1XVJ3ZbramEUvvYY9x7K3YJjHIjj6pB/Dr/KnTBYW7gdvCvE2DKsVPNTY1Y9fePf2MObjFT+9hvxztLK8jcSzEn+3wFaTBTmMPSjG4SzD2qDRa/tfwTm3Bz/In2afRiUPbwrojKJdUSn2VzzFHpYHsN6vLYzE64BVbrqq7m7Q1MotbFH7ZRf8A6GL/AGr/AM6a8ONLq1uRqS7WQf8AXYr9q386alw16765fH9GB1XzLL3v/s05piRLpsgXTfruTe3P4fnSHc1I4sgkYXA/Kl2B2VlZh6JqyOpcVZI08mvOV5IlfksdgoXsAqzajOyOQ7hbnmak1UN3dz00rKwUUUVBIUUUUAUUUUAUVgmigM0UVDNr9s3wcrIEQgKD6RN+PuqynSlUljEhuxM6Kqf6WZPu4vi3zrP0sv8AdxfFvnWnoK+xzzIlr0VVH0sP93F8W+dZ+lh/u4vi3zrnoa2xHMiTbarZxMUnEekPVPWKrHMdmZoibi47bU8fStJ93F8W+deJPKeW5xQnxfOqKnDJT+Uf6Z61KhV7y9yMHBP9k16TL5GNgpp8bb5T/wCCH+L517i8oCryhh+LVUuEtPuv6UR0mmTv3f7N+z2yLuwLiwqz8DhBGgUVWqeVBhyjiH4t869/Sk/3cXxb51etLOKtY2KrTirIatoNlpYZGJKtqZj6N+FzfrHtprgy6TUPRPOpLL5SC3rRRH8WrWPKAPuYv4qzLh6i72/pkjR00ZZIn2z2DXcrdeNhTskCjkBVaJ5TWAsI4rf6vnXseU1/u4/4qv5UjX1FPcsPMoWeGREsGZSo1XtxFuNqpjM9m5YG0mzfq3/uKkv0mP8Adx/xVok8oAbnFET/AKvnVFXTKfyM9bkVWnLwR7Lcsk3i+iedSXazZR2ImS1io1LxvcdfwrWm3ovcQxfFq3t5RiRYxxfFq5emjhh4Ia0/L5fgieGymQuBpPOpVtDslI0cUiFQESxBvcm5PDhXhNuwDfcxfxVubyikixjjt72+dRyIKGHgj/z8vl+CGnLJPsmrH8nutUKsCKZem6/cxfxVti290+rFGPFUU6cKfxJoy09G+PkQbX7MSrPLLdWEjlgBe4vx48KjqZbJceiamUu3xb1ooz4q1jbRfuov4qr5NK+RVjpcsu9/cleymCAgGpeNPq4dRyAqAR7fkCwjjHir19IbfYj+LVdzomvrKW5YVFV/9ITfYj+Jo+kFvsR/E1HPhuOso7lgUVAPpBb7EfxNH0gN9iP4n51HUU9x1tHcn9FQD6QG+zH8TR9IDfYj+Jp1NPcjraO5P6KrxfKI5mgjEcZ3kiITc8NTBbjj7asOu6dWM/iXUq0Kt3E1uONFbKKsLQqk/LP/AN036i1dlUZ5a8WoxhU8zGv969Dhn+f9FdT4lYgU45BlhxOKhgDaTK4XVa9usm3XwBps3o7a24fGFHV0YqykMrDmCOIIr6Oc007PuZiyYcqy2c4/DR4WSI4ON285aQliyXH6RLAKGI4C/GtTbOYfzbK8OGh3uNZXlezGXSeI0Hkq2BX3kVGc627xmKiMUso0N64VQuu3LWRzpKNp8RvsPNrG8w6hYfRHogcBw6+defhUt8v7fx+fz3OrrYmW02UxN56cPDhmRZYcLBoDh1e5uBfgzm4DE8OApnXYl2xYwsc8MkgDGbTq0wabXDk+sePV2UxLn84i3YkIXfb8WFjveptX50vk21xTYgYgyJvApQ/o1Csrcw68mvbrrm04qykvqVjluLMbS5A2DkRGdZA661Zbjhe1mU8VN+qnbAbDyyRIxmiSWSJpo4Tq1si/WuBZfxqMZjmzTvrkK3sBZVVVUDkAosBTqm2uKGHEAlAQLoB0rrCfZD87eyuZueKs1fyV+m7uh6zDL4IMnw7jdNNiiXJIbeBQRYRnktuvtvSjYDIIZ4MVLLEsuh40QPJu1F7lzr9xBt7Kh2Nzl5VhR2BWFNEYFhZb36ufvr0ucv5ucOGG6L7wrYXLAWBJ52tVEk8Wr97kXWV7E0fYdZ5p3wsqJhhJu4mcltRtdrEfVB4ajTPhNl5Hw0+ILqFhZlKgM5JXn6vqr/7HhTflu1M0ERiRl0XLAMitoYixKFvVNqINppUw5gVkVGBDEKocgm5DPzteqXkvJy8dhz2lyKLDQ4RllDyTR65F48L8VI9nV+FPWymyKYnAysbecSlvNbkjhHYOfi35VC8xzlp2RpGBKIqLawsqiwHClkO1E6iILJYRI8cekDgr+v7ybc+fCqpXt7nKxUrtdiW5/shCZsNHhWURmBpJZmJ02U2Zz7PYKb+hjmaCNZ4mE8bSq4DaQi9Zvx4004Xa7ERtEVe26jMSjSLaDx0sPrVmbbDENJvC417sxX0qLI3MADgKpd9yHy33sx0Ox8m8hVZo2SWIzbz0gqIvrFr8fnXt9jn1wqk8TpLG0u8GoKiLzZr8f+KaMPtbOkkciyANHHul9EW0fZI66css24PnAlxDO1ozGu60KVB420EaWHsPsqt3IUab8M3jYyRpIEjmjkEyNIHAYKqKQLm/Hjfl7KH2PcTMhmjCrEZi5DWCg2IYc1NaM224aTErLD6ASPdKGCtqX62tQNPG/IC1NzbTykynUo3qCNwqqBo5hVA5Cq2cyVPZj3mWx7QxzPv4n3SJIVAa5V/VPEcOXKjM9j5oIDK7pqUKWj46hq6geTEdYFM2K2olkEqu4IlCCSygXEdwgHYBetmM2sllCh2U6SrX0LqYr6pdubW9tVOxw1T72T+/UO2b7Jth45HM0bmJ0SRVDXUvxHE8/cK07WZPHhZxHHJr9EFu1W6wffzFNuJ2nkkWQO9xJIJX4DiwAA/Cw5UnzDON9K0kjXdzdjwHVbl1cqqlbwjieNnivvf/AIT7LMgwgwcMk6KNcbu8hl0stvUCx/Wv8qZV2Tk3RYyxiQRb4w8dWjtvyB9lR/G52ZRGJGBEahE4Dgo6qXS7YTvDuTL6GkKbBdRUfVLcyKrbT90dOVN+8fZffvckv+FoFw9o4yUwjTS67+kW9Um3Mjq99MmJyXdRxNLMivIFIjNyyq3J2PIdtqRybUyNru49ONYm4D1F5AdlE+0ZmSKOZ9UcdhcBdekcLauuwPWeFVzs/BxNwkuyHTNtmpMMrtK6gB9EfO8vC5Kf+oB50y0r2h2kXEyhuKog0Rrz0qO09vbTYMYnbWeolf0rsU1YrL0LsKRXqkwxidv5VnzxO38qpcWU4vY34T/vcF+3i/3EroaudMvxCtjcFb7+H/cWui69TQq0D3OGq1NhRRRW09EKZ802WwWIk3k+HjkewGplubDkKKKlSa9gI+gOV9yg8NHQHK+5QeGsUVOctyLIz0ByvuUHho6A5X3KDw1iimctxZGegWV9yg8NZ6B5Z3OHw1iimctxZGegmWdzh8NHQTLO5w+GiimUtxZGegmWdzh8NHQXLO5w+Giioye4xQdBcs7nD4aOguWdzh8NFFMmMVsHQXLe5w+GjoLlnc4fDRRS7GK2DoLlnc4fDR0Fy3ucPhoopdkYrYOg2W9zh8NZ6DZb3SHw0UVAxjsHQfLe6Q+GjoPlvdIfDRRQYR2DoPlvdIfDR0Iy3ukPhoooMI7GehGW90h8NHQnLu6Q+GiioshhHYz0Ky7ukXho6FZd3SHw0UUxQwjsY6E5d3SHw1noVl3dIfDRRTFbDCOwdCsu7pD4ax0Jy7ukPhrNFMUMI7B0Ky7ukXho6FZd3SLw0UUxWwwjse4Nj8AjK64aIMpDKQvEEG4I9xFPlFFEkiUkvYKKKKkk/9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5" descr="data:image/png;base64,iVBORw0KGgoAAAANSUhEUgAAAa0AAAB1CAMAAADKkk7zAAAAwFBMVEX///8AAABvhslrg8hshMhQUFBngMdmZmZogcfh4eGoqKhwcHBlfsbb29v4+Pibm5vHx8eHh4c1NTVLS0t2dnZgYGAqKiobGxu1tbWPj4/n5+dERES+vr7W3O75+vzx8fGZqNeisNd3jcytuNe+yOPQ0NCdrdnx8/mhoaHy9PnQ1uvj5/O9x+U8PDwXFxd1i8knJyeJm9BYWFgZGRnf4/GClc5ZdcOptdiRodSClci/yed5jcXI0OhadLqrtdRUcsLXPFp5AAAWyElEQVR4nO1daWPaOBMmluIYYiCQpBzB5saAIYQsBLph3/3//+rVaGRbPvBB3ZR2/XxoiS+N9WhGo9FILpU4rL1Zugi742X3FfgBGPqFNy62k1wFKZACyvbSO4f7RZ6CFEiGrc8uvfWgG3lKUiAZY314+a2HPCUpkIyherGzMNQ+85SkQDKGhFx4p3kklzooBS7EUNOty+60FVqw9cUYamRw6Z20sIRfjCGhyu6SGxe6Qorx8Rdjoilkf8F9rNdS1GJ4/MWwVEW5xBMfE0UhxXjrq/HJql0dZ71rqSsK3RaxjK8Gr3ftlO0mQ6GM42Jw/OUwZzohqp5Ju5Yf7B79ku6uwA9isbNtY6Ct0t8x0QZL294VdvDX4WSnvdI6XTgjVqDAfw2WTsdGBn0xdxOlmC35ZTjqKj0OV6lsob2abRVVPRa91i/DSqVU0z5SeBoHXdMoJRdPihXIASfKBlCULJOuM9joTKF6xuFZgZyxUzhdCb3XYg9XKUWf9avBwxNaQnhiojHVUguyfj1OhKnNKN7T0FMwWuBLsAEqYnsk6LVokZd2FViqikJi89VmME2SOV5f4GfABn9PjfEzzCNoX9FrXQUsMIV6jJ3bcVv5dQIViAF3z+MiSmAqs7FV40h9+cPd8101y/O/CiBY+VcL4Ye1J/EeXza2ar1K84ajWel109zR4FdX0hYQg2mPod3P4UkcnQsE69cikZdIJQtGXHF5TMhWyvBv+/FGQjNF06yKa3Oo5Gf+oLzU9EEIluWe6voxAi+NnEQSXgaNWXKCbKWKOnXfb4J4Sqq8O3FhO4PMsY/Ky3Y1hGBZlOsu9P4cdzmJVCqtIFARlwvK2SJpBsfdbxGS/pXQsG7TV0qt9PB0+3D+fL5sOYJ10t/Sf/nZbIEhjE1/4mzRfXImdt8j6+3t1ZM13mrXxVXTxOe3+XW98xfky1ZFCJbheb1osvJjy0a2knzCNGFC7JVvXhvVLkP54R0ZSzBxXbzqNrknfuIXfplulbHxvWS4pR5g6eY1Z7ZOOgEPPsaJsNl4ixI9MUO3jJLdeu5CH0z/XRINVTA59yncx6ckHcyXrdIU7Np9Fu+n1/ajJ/q+GHuQDeZuoGgajXP5jqqmbO1EpxBV6833duX3m2Qa+tVpNY2Py9lqxpCRM1sgWPmHnO8+esiPeQkEsCbH2Enh4XGcZvnQmksW7JOTu6PUuA+obgh5s/XDQGvQyk2iBZ8rMWMD7AuuVlZS/gay9fOCEv33pC7g57OVbagrhpIZnMoELP+dpYrX7oZJ68q7b1y0eMM3bVfmnc680pNfuVbttedCB2sPlTY/V+tV5pWKq5n9bnfKYyR3/S5H1NPj2er3KvDIXkA5qz1RoidNRVzSB8G8xz3MeXt5ffKLfxbCDvqH19V2haEdbXJiTzIcNNYnrRL6JPO0VbSkFJryW5JudRuPLcdZevE8xfYanK85/Ow9vyDhtQ5q6uutkLzxrYkBrdd1E3AbVUAcW/27tSh6/SRRff/ICn/3Kr99CwfwJTpcMMcHLctRmpdOCr4qYRejd4u1dNN6DI8vHx6/uSejH4+rF/TZ6awtNE9DXaVU0RLYEqOtp3Pne/c3Pjw5AqHby4V/FK/Xa3nXoR158t8cPZaOYavjv9utDC70cy1wHbKFAj/IUkpI7JD7eN29d6TsC/W8+Mci3Wf5ZCvy8TxKqChE2w8j+TLHewLBDoWqSZ6GCOZGD6/KAa5uPHMusYWG/m4eJibA1rdISs6z1fDf7mlTMyVblcADzkggQ4jsGd5qK/AMuaqm65iTLpbMfedsaDTCIJ5GqjhLErMOnbZRj/Da+iGu3DqR2Yq87K1cCrF1Hy6iFMNWUDM9ulKyJcz8TfP+XuhHYqBWxDU8F6McfjWPkf5b6CS3oKaAc511GBFkhASjS9aAqxXjajRzTwXvdzF1imk+9UNmV7zj23uvWq2Kli6MpsRWzbMGrebTnTDjcKrRXKPu/rVmeIs2Q+fYaovCn6fTngiw3NTxVEq2UOK3Xr9W63er760UUwaoSN6Aw3m3dX067Yg3e3NlFeHgZmc6rTtaBi852m8YAZ/b4erkrBOfjHhwSSHUlwdqbJAsbbMSr2OfVofjJ7t/8zkLGU6pqm+a84DbxAO+b47zhdUnPAWJLVcJXjtdr+6EU1VuSRRH4gxbXXz9O6y4qvAW8LKUbN1Ih+GJjXmMGNKDpDgZ2tJWRX5p10ZghbREE5oj02v2c0QRRCMbp7OyDkK9FImuJXZplA7ERePtSFMJ4Xdr27By9Zs3El6efQEKZhg6XnvkrKy7kuD4FkLr3p0rZbaql7LV9lVMqYZGBwdu6dhCC/0sPTPJJZy+Bm/x9IWjIreZGsbuXcM4dak+oB4hEcwbRAU7jQgecvdlsMUBkXdtHz40St1bIz3EqY8upiFzyVeuy749r5RveCTMltdwW3mwhcJ4TQXr4o2Xno6tniRiOqDlf/Pev+dvMqXSi9RmsEuT4sdopti7WluvzsH6KRiutZEuuhEdFOy1wAnFwfNEWEWHZy3Sg+zfSxMlnJAzb9iIY+ubd906B7a6/GhTkvLRa8lZ2MoQSRc9ZT3wxvLY60ESC0uSOmMsEGKihqr4Kl7HLsgecRY1EbJAFaQa6tpM91GskHNTydVOYEYy2neK1S2JrZcc2MLnyx1Nw5MsiyVMMQUnIHpKuYXwuc2mZF+wESF/j0HBy023QMVf887E8QnHVbhHjYWqpKLfPvQTHDs32a8++Qxi3X+23+3VG43HL2QrPC2GJX4DjjJ5Ga933bC3GwXhQ0hl4khS7vnEPDO8d5dL0ZSjaVg2qP82wJYi5q6GnCFMfzrw3+TIfYmJFrghaZOoh7nkH3raX674Bj5fxJYvJMEh7FQGtrxQyEunEjMfihBOwlPokMyW0HBozGgUfROB9+4ThiRQ+XTD4+s8D5T1VKA3W/yJdjCojAmZ2IBat+OM3FvOofeAkWye8QlzZusuxNY0M1tdX6Rh3YkdbdXevec7EITIl2FRYI+x9TyF2YKJsUNQVRyDxxNqFN0WC4WcvLWJGrw+mS14Q3820zzggJz34PNlC3sMH1vlzGx5Q3+BuPGWcM59DlaEn4LvfV9z2ZJPohGCji+i9j+5xUNHA0zhiV+io2oNgrrouiIJELHBhlcNIMF6vX7hQ56XviT1z2MLu3DZQ+hmZ6s09SVKxskhXJJnXw/XPsfWXTRbaCahJnZ6sPadvAy0f1uhfmIVkLUPGsK026jVUO7HrtvevokYB68UkTjz9brVv4AtZhz8yYJnk4NEG/U7kGd1y2PrXqa347IVUf2CrRMmo+EiIEXDtDW+aiFweUyVyUCOXquOU/Xk2PvG17EV0W9dolsMtX638bJ2DfoZ71BEcwMjF+y3fF5G0BK+y50h6hYfAqxCplCwZXGt2ztKhlGMMFtJU11ByatOho1fmC9iK+wTVi9jCzHtvEYpT0DkZmByG/u9d/lQ3WUVqXyTb8F+C9NvNsGeSLBlIzGDAQR+qYJ5TiFVTFr46gHZapVFJMXz5bkwEVHdnzfekod92T14H/qtKO3xPSAUpUK2fAlbHVcuHG/5BPc8+FJpSf0EUIjRmqeZYJGIGC89rsCbD3oZeuKODQ6Qrdu+NDTnqN1LLe1rYhmPoSPNS9kSF0XOsVXfQqVxiN5Tijz11957P0qlyq8iLp9oPro05jXsPgVJEog2mkCCqN8OnpuXDBvyF9EIMSLdcsX5UraEvy4dQW3j84RBtp7SsPVwnq1IF8N9M1nlsPN8ffDukl5t+pfvMWOZLjJalJZqyJfg+gUfZRio8oHxmZyb6mPwxdqO6GL+wMtgWn8hW8LD8Zp1F6vCi+p+c/t3MRmfwFbPYzvyTJSRxDN/eQdQQTGUiA3q1TuJ7pk3lXnygupkY5WskF45UJcl6+hSqSlnlwYxXe/4+lZB1ppJs/a/ONbDRV5G9Bw/AtkKJa/hq3uJTag/a14VTd8tIic/zFa9ITts72f0x7FuzfAZp824ytXFdoHdaW0t/VFyhz5Se7AOuk4oJboOmbjDUHzD5XJglswD5deq2vCsg4GNp+Hm5pWd8XDVrUfhVvRFtDBrnPAtHVudioz51OnEnwUndbne3uVTFcc7Rz30xeBbHdeOYyt8jfDgxSvfV/yYwzwfpgb9JYIgIt+tJRqBGI4KurpiJO6Lby2Wx+32uORD4NE5shhdQJC5HLBrJ+cTD/tOJK25frxvPN2unTDhXKqh52m32627CSNzqfaS2RIddbvf706j7WHkWreKWxdvd+VyuS0mCNZyzd+07qfVuhcLXAfY4mK1mvVqududijVaEaPjWlT5AIja9EX08KVS7lafWoGHiCh4c85ONlqu5GcwOmcIMW6YjIewjBxCm6NP8oWTadnykjbcoFUatrpuvctwctO7MVK7bFVDIU5fxmgyW7xxVcPHPVPXDRdxf2b4zbA9bwlTrLMDPDyGpXGTRoLr0N6xJnjfkZqttvSAyDU2kWx5z5Xw6rIdSBR8F+EXINNl6yGYCMiUIKq5nGULpZ0GGWlIfDwEU9Qis5EFrC10TCGqKNU3qXfebT8HCpQXHft0b17DrHnswfkhiS0v5OGb6fcyFm/OROnOsxWg61byG31ZvE81TAXiHoRnCbudQEU3InX7LFvifNWft+KP41f9rb0eP+1pDPaKfxRGNTraLjPs5Vrrdx5dgV5f7n2+dNeZUn7jm2NAW0JxKy+3t7ciL77+yH5L0bR7+NvLLnG6PDc93o8GXB2AE0jtPrqN96XtD4+/uBLDU6c3jvPa4YVjSbWHdzdC2Dy3u0dtHS7/Vn6hWsXtG9/C2x14J1vPyUt1FsZqL426VLpaZv/sU/ehzZdytKehxtHlizzaQpBq4zm++USh3K53OvXk2dsoVCv1zlOjUwkZ0Vpv3mk03Kc+vEYvZeyzN5vX5yl3ATmDWq9Sbzx16u1IOh7wZCVlAoh5cueJyblRcG7Ib8+PfHGtcskw/uYd1EoEBXHe2DoVu3FdIcwh1RTIn3HmR3jo9qAQWnwJ4/oAGTR8m+PF3htlGYQdTLtnUIEvBGR7agP2Q8xmwXclIfiuXfwZ6wI/D4vDBw6tth5b1l7XBxd+DbTAz4VYk+Xolu0dKnCtMCVLWODaYY2Ugq3fBmKpScrIe4FfC9sZbxXD4t8Ahgg9FV81/h2wg/WtGsmQhlbgF2KgHw/jgV58CaNAgZyx4677onAyrh/mgVLYnnrCfI3ojZ8KXA8mH7oOqxUo1fV/f4pXeIrJcouEkf37h+Ykv8GiPT6Mr7bZmpalkJOlK7Z1YTDD3u125ytrr2mbDHQZG5wYyFLmwV32/uMwh8pgdrziz1mZe7K0PkaXhnPNkc5wjmnYDjFLVS5VmmLVrPnJilQdDdhqNLcP8c3+MVgzmOTGfv447E1zG/Ndk3jg57zOWS+YMVNTfLHXgUEVMktsOLxMN/gy1HL7bKL9j2HoW710Uq42DgfbHV9qBmHxioKLYaOxUdXoTYeiAWwNEtma8TKdadP/aekXbybgsDUNbcfawT9XGyswrcXCurhj5RMudHPufnMyyfJoQ0nD1ggWctKRaGHj/NgazkqGqjE788+1furZPCr7vbK/UPV3G0o1phA5GXofWws7WigIbQJhokZ/nC3TFsSDbpEBU9qPq9WtyV7XR+k2xAhjpdLReEOd6todNvvFbqhRusUKmO0p3xBgt9p/WmNKKWsW1kGhdCTqY2HM2F9UQbfZY4tfRJXPCOd8rLEyvc8YCbbs4XHDpTh8//4dbhqz/6Fvs05H9ihldILnHo4bMTdkfe73sKDXGkJCOR1NLOi3lvZ3a7ucpE8v/3JYy+WlwsHM84j942ycN9ApnWkabD/5yY+wvzlbG50oWx02tRxN9irfn5J7CZOtqvHtKlXu57hsmZ8arIcmir4JlbllnFsjSj/RxjpsbTSyXcD/hMA2LeZRI7Dj2GGv8g0xiQ7sDlSnZU10AjaP3UahIKpDuQcu1Yper0/4I2DeGRmUjsTx0MDnIFSFfG2dGypdbLYBq/so8KJQQjVYMIE7gG01hWgbWLfJXUeXLeZIUGUw2BI91INAmUfoL4WSOJZwQPhmOjBoALWzcTMxEzZL1zYKwa0X2c3CJdpSLvSenRgdB1sdC1opm+/0888kC3aKUielA3F30YOPKW8mxtHZT95hC7ZlI2MDv/c6Nk4jppOgGrsP/bjc7Rg5/GsBDlv8O0UTsJOHkJPCiGeszNwyHbYOGv8MFWzUQjd8Bx5+eKLrQ2PHJZrwb5zSDWyQBMoJK3phMGDASkTRF+yWl1uaawdr4arFG+yI/80aNoGma6iiLl22VNwbgNWlCpW1Z3dwHiZcKQ2xhYrDlgE++plKYw4GGxnDmAvLdNiykB4NOilW5ljFXBPzwE3yiuCEK7Svv9n/f6NABhNd+Y8kejEVgM2hTNXZyGapYs2hhSz52OJDaKZEvA5dthBBtnagIMdTVDUyjxC2+1gw5VM4065PyOzsJyuZ7plns4Mv3Msflp0ItpYKjr9nhN8Oe2CxgvKumKvEipFzsCyLdRkYTnDYsuLYAp1x2TKXR0WDDQZ8bC22QBfRPg8hBQNyWJn2gIqNqVy2IKjB/tIOQ8IOqI5fb022hJeAyQzQ4VmlBes6wQiY/Au1rKDVn2r+XDDvjHURn5+f0MvwBbCZ2TK3zGMjsOrP12+VjA84xjzHTaDH59+l52WCUsClLlsnVqg1I2Q8ZmwtmCRc3S1wQXkJyBbr3vQlF5RzPdH5kkOq0qsdYuUE3kVz/1sRmxtmZgvWPxPmkgXZYsOn74oOChZInbOdMt20OpctZpfJakB029DJdkxwe6oF8+PpZjDbO2zZKriUzI0VH2rZDfZU5Zq8K/3RgL3ZiAogYr+8rGxBWAKOQ3wQTKkcy7B2SwgIBr7lC2MEzVemF8sYEPr9E8Z3urLZUhSA9Vd8o2fHy+AGYV+C006vaBnGUfvzs772UMd/r1arvweEe83gE2Ziizn23JwtI9gCDElwl9gRcLRyygSv0GPrAP4gRHvBMgua4QnwA8caJf6Ljg4j6g+WzUIF/WmANF8xs2WBI2xl1y12mO/nZgg3hekajppX7mjbHwOEhDrxiVIYN0CEiLnq4stu3EqCX84nBlA0xhZ/gscWZlA6QeEh2j8YrF3vHGQeYIbQmYwywV8+ZNetJXT+J3sH7grkyAEZm9OCjbfUzWlnL0kw5RvoEzoAZcJ3p04w2sOtFbnnx6p/B0MK9N9hpa7KngQXD/BGPm0g/jB05g7u7Ak0gj+634JvabgzjazpggnLqlsL+D4Hu4fAfwPoVJh50w+lowo5qZRZNnUQLFNzTBg3k2bJ+qCOL8INMvtl791v89nw1QimOJQxqY+d+9xNF7fshKZBZDPpO5m/OWzIwHEa/hLm++3S8kPlb22z/3mY9kNXP+D/1Yf6ASGEAfsb7hnpusIjTyPYZUVTxnuNj3UN5gjqR9MYsv8ZVMVvnux/Vd2NcZxYkfAw5rATnXPjFM+K0Z3k44kC4Ul1M1Y0YfyAQGdGzhgoEFZmBeWVLHClWCwNw81CXLDfywW4VwZu6mUY3LAY4hrnhM0uM8VxnBlZsZHTzGbuN6qpPRkM4czOGH7fHycB6wSP2cl/8IftDrOxrxQoxnBCJfaBDc3YKHupONIuR1RzW4G9HI5Gg9MfPzj+bcG8QqXIdv1NYG1osc/EbwLrtKHFarXfBPaW+Rh/uP/3B+GoaeTwH5nR+v2xUw7XOwz+P0ck/GKGIuVIAAAAAElFTkSuQmCC"/>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7" descr="data:image/png;base64,iVBORw0KGgoAAAANSUhEUgAAAa0AAAB1CAMAAADKkk7zAAAAwFBMVEX///8AAABvhslrg8hshMhQUFBngMdmZmZogcfh4eGoqKhwcHBlfsbb29v4+Pibm5vHx8eHh4c1NTVLS0t2dnZgYGAqKiobGxu1tbWPj4/n5+dERES+vr7W3O75+vzx8fGZqNeisNd3jcytuNe+yOPQ0NCdrdnx8/mhoaHy9PnQ1uvj5/O9x+U8PDwXFxd1i8knJyeJm9BYWFgZGRnf4/GClc5ZdcOptdiRodSClci/yed5jcXI0OhadLqrtdRUcsLXPFp5AAAWyElEQVR4nO1daWPaOBMmluIYYiCQpBzB5saAIYQsBLph3/3//+rVaGRbPvBB3ZR2/XxoiS+N9WhGo9FILpU4rL1Zugi742X3FfgBGPqFNy62k1wFKZACyvbSO4f7RZ6CFEiGrc8uvfWgG3lKUiAZY314+a2HPCUpkIyherGzMNQ+85SkQDKGhFx4p3kklzooBS7EUNOty+60FVqw9cUYamRw6Z20sIRfjCGhyu6SGxe6Qorx8Rdjoilkf8F9rNdS1GJ4/MWwVEW5xBMfE0UhxXjrq/HJql0dZ71rqSsK3RaxjK8Gr3ftlO0mQ6GM42Jw/OUwZzohqp5Ju5Yf7B79ku6uwA9isbNtY6Ct0t8x0QZL294VdvDX4WSnvdI6XTgjVqDAfw2WTsdGBn0xdxOlmC35ZTjqKj0OV6lsob2abRVVPRa91i/DSqVU0z5SeBoHXdMoJRdPihXIASfKBlCULJOuM9joTKF6xuFZgZyxUzhdCb3XYg9XKUWf9avBwxNaQnhiojHVUguyfj1OhKnNKN7T0FMwWuBLsAEqYnsk6LVokZd2FViqikJi89VmME2SOV5f4GfABn9PjfEzzCNoX9FrXQUsMIV6jJ3bcVv5dQIViAF3z+MiSmAqs7FV40h9+cPd8101y/O/CiBY+VcL4Ye1J/EeXza2ar1K84ajWel109zR4FdX0hYQg2mPod3P4UkcnQsE69cikZdIJQtGXHF5TMhWyvBv+/FGQjNF06yKa3Oo5Gf+oLzU9EEIluWe6voxAi+NnEQSXgaNWXKCbKWKOnXfb4J4Sqq8O3FhO4PMsY/Ky3Y1hGBZlOsu9P4cdzmJVCqtIFARlwvK2SJpBsfdbxGS/pXQsG7TV0qt9PB0+3D+fL5sOYJ10t/Sf/nZbIEhjE1/4mzRfXImdt8j6+3t1ZM13mrXxVXTxOe3+XW98xfky1ZFCJbheb1osvJjy0a2knzCNGFC7JVvXhvVLkP54R0ZSzBxXbzqNrknfuIXfplulbHxvWS4pR5g6eY1Z7ZOOgEPPsaJsNl4ixI9MUO3jJLdeu5CH0z/XRINVTA59yncx6ckHcyXrdIU7Np9Fu+n1/ajJ/q+GHuQDeZuoGgajXP5jqqmbO1EpxBV6833duX3m2Qa+tVpNY2Py9lqxpCRM1sgWPmHnO8+esiPeQkEsCbH2Enh4XGcZvnQmksW7JOTu6PUuA+obgh5s/XDQGvQyk2iBZ8rMWMD7AuuVlZS/gay9fOCEv33pC7g57OVbagrhpIZnMoELP+dpYrX7oZJ68q7b1y0eMM3bVfmnc680pNfuVbttedCB2sPlTY/V+tV5pWKq5n9bnfKYyR3/S5H1NPj2er3KvDIXkA5qz1RoidNRVzSB8G8xz3MeXt5ffKLfxbCDvqH19V2haEdbXJiTzIcNNYnrRL6JPO0VbSkFJryW5JudRuPLcdZevE8xfYanK85/Ow9vyDhtQ5q6uutkLzxrYkBrdd1E3AbVUAcW/27tSh6/SRRff/ICn/3Kr99CwfwJTpcMMcHLctRmpdOCr4qYRejd4u1dNN6DI8vHx6/uSejH4+rF/TZ6awtNE9DXaVU0RLYEqOtp3Pne/c3Pjw5AqHby4V/FK/Xa3nXoR158t8cPZaOYavjv9utDC70cy1wHbKFAj/IUkpI7JD7eN29d6TsC/W8+Mci3Wf5ZCvy8TxKqChE2w8j+TLHewLBDoWqSZ6GCOZGD6/KAa5uPHMusYWG/m4eJibA1rdISs6z1fDf7mlTMyVblcADzkggQ4jsGd5qK/AMuaqm65iTLpbMfedsaDTCIJ5GqjhLErMOnbZRj/Da+iGu3DqR2Yq87K1cCrF1Hy6iFMNWUDM9ulKyJcz8TfP+XuhHYqBWxDU8F6McfjWPkf5b6CS3oKaAc511GBFkhASjS9aAqxXjajRzTwXvdzF1imk+9UNmV7zj23uvWq2Kli6MpsRWzbMGrebTnTDjcKrRXKPu/rVmeIs2Q+fYaovCn6fTngiw3NTxVEq2UOK3Xr9W63er760UUwaoSN6Aw3m3dX067Yg3e3NlFeHgZmc6rTtaBi852m8YAZ/b4erkrBOfjHhwSSHUlwdqbJAsbbMSr2OfVofjJ7t/8zkLGU6pqm+a84DbxAO+b47zhdUnPAWJLVcJXjtdr+6EU1VuSRRH4gxbXXz9O6y4qvAW8LKUbN1Ih+GJjXmMGNKDpDgZ2tJWRX5p10ZghbREE5oj02v2c0QRRCMbp7OyDkK9FImuJXZplA7ERePtSFMJ4Xdr27By9Zs3El6efQEKZhg6XnvkrKy7kuD4FkLr3p0rZbaql7LV9lVMqYZGBwdu6dhCC/0sPTPJJZy+Bm/x9IWjIreZGsbuXcM4dak+oB4hEcwbRAU7jQgecvdlsMUBkXdtHz40St1bIz3EqY8upiFzyVeuy749r5RveCTMltdwW3mwhcJ4TQXr4o2Xno6tniRiOqDlf/Pev+dvMqXSi9RmsEuT4sdopti7WluvzsH6KRiutZEuuhEdFOy1wAnFwfNEWEWHZy3Sg+zfSxMlnJAzb9iIY+ubd906B7a6/GhTkvLRa8lZ2MoQSRc9ZT3wxvLY60ESC0uSOmMsEGKihqr4Kl7HLsgecRY1EbJAFaQa6tpM91GskHNTydVOYEYy2neK1S2JrZcc2MLnyx1Nw5MsiyVMMQUnIHpKuYXwuc2mZF+wESF/j0HBy023QMVf887E8QnHVbhHjYWqpKLfPvQTHDs32a8++Qxi3X+23+3VG43HL2QrPC2GJX4DjjJ5Ga933bC3GwXhQ0hl4khS7vnEPDO8d5dL0ZSjaVg2qP82wJYi5q6GnCFMfzrw3+TIfYmJFrghaZOoh7nkH3raX674Bj5fxJYvJMEh7FQGtrxQyEunEjMfihBOwlPokMyW0HBozGgUfROB9+4ThiRQ+XTD4+s8D5T1VKA3W/yJdjCojAmZ2IBat+OM3FvOofeAkWye8QlzZusuxNY0M1tdX6Rh3YkdbdXevec7EITIl2FRYI+x9TyF2YKJsUNQVRyDxxNqFN0WC4WcvLWJGrw+mS14Q3820zzggJz34PNlC3sMH1vlzGx5Q3+BuPGWcM59DlaEn4LvfV9z2ZJPohGCji+i9j+5xUNHA0zhiV+io2oNgrrouiIJELHBhlcNIMF6vX7hQ56XviT1z2MLu3DZQ+hmZ6s09SVKxskhXJJnXw/XPsfWXTRbaCahJnZ6sPadvAy0f1uhfmIVkLUPGsK026jVUO7HrtvevokYB68UkTjz9brVv4AtZhz8yYJnk4NEG/U7kGd1y2PrXqa347IVUf2CrRMmo+EiIEXDtDW+aiFweUyVyUCOXquOU/Xk2PvG17EV0W9dolsMtX638bJ2DfoZ71BEcwMjF+y3fF5G0BK+y50h6hYfAqxCplCwZXGt2ztKhlGMMFtJU11ByatOho1fmC9iK+wTVi9jCzHtvEYpT0DkZmByG/u9d/lQ3WUVqXyTb8F+C9NvNsGeSLBlIzGDAQR+qYJ5TiFVTFr46gHZapVFJMXz5bkwEVHdnzfekod92T14H/qtKO3xPSAUpUK2fAlbHVcuHG/5BPc8+FJpSf0EUIjRmqeZYJGIGC89rsCbD3oZeuKODQ6Qrdu+NDTnqN1LLe1rYhmPoSPNS9kSF0XOsVXfQqVxiN5Tijz11957P0qlyq8iLp9oPro05jXsPgVJEog2mkCCqN8OnpuXDBvyF9EIMSLdcsX5UraEvy4dQW3j84RBtp7SsPVwnq1IF8N9M1nlsPN8ffDukl5t+pfvMWOZLjJalJZqyJfg+gUfZRio8oHxmZyb6mPwxdqO6GL+wMtgWn8hW8LD8Zp1F6vCi+p+c/t3MRmfwFbPYzvyTJSRxDN/eQdQQTGUiA3q1TuJ7pk3lXnygupkY5WskF45UJcl6+hSqSlnlwYxXe/4+lZB1ppJs/a/ONbDRV5G9Bw/AtkKJa/hq3uJTag/a14VTd8tIic/zFa9ITts72f0x7FuzfAZp824ytXFdoHdaW0t/VFyhz5Se7AOuk4oJboOmbjDUHzD5XJglswD5deq2vCsg4GNp+Hm5pWd8XDVrUfhVvRFtDBrnPAtHVudioz51OnEnwUndbne3uVTFcc7Rz30xeBbHdeOYyt8jfDgxSvfV/yYwzwfpgb9JYIgIt+tJRqBGI4KurpiJO6Lby2Wx+32uORD4NE5shhdQJC5HLBrJ+cTD/tOJK25frxvPN2unTDhXKqh52m32627CSNzqfaS2RIddbvf706j7WHkWreKWxdvd+VyuS0mCNZyzd+07qfVuhcLXAfY4mK1mvVqududijVaEaPjWlT5AIja9EX08KVS7lafWoGHiCh4c85ONlqu5GcwOmcIMW6YjIewjBxCm6NP8oWTadnykjbcoFUatrpuvctwctO7MVK7bFVDIU5fxmgyW7xxVcPHPVPXDRdxf2b4zbA9bwlTrLMDPDyGpXGTRoLr0N6xJnjfkZqttvSAyDU2kWx5z5Xw6rIdSBR8F+EXINNl6yGYCMiUIKq5nGULpZ0GGWlIfDwEU9Qis5EFrC10TCGqKNU3qXfebT8HCpQXHft0b17DrHnswfkhiS0v5OGb6fcyFm/OROnOsxWg61byG31ZvE81TAXiHoRnCbudQEU3InX7LFvifNWft+KP41f9rb0eP+1pDPaKfxRGNTraLjPs5Vrrdx5dgV5f7n2+dNeZUn7jm2NAW0JxKy+3t7ciL77+yH5L0bR7+NvLLnG6PDc93o8GXB2AE0jtPrqN96XtD4+/uBLDU6c3jvPa4YVjSbWHdzdC2Dy3u0dtHS7/Vn6hWsXtG9/C2x14J1vPyUt1FsZqL426VLpaZv/sU/ehzZdytKehxtHlizzaQpBq4zm++USh3K53OvXk2dsoVCv1zlOjUwkZ0Vpv3mk03Kc+vEYvZeyzN5vX5yl3ATmDWq9Sbzx16u1IOh7wZCVlAoh5cueJyblRcG7Ib8+PfHGtcskw/uYd1EoEBXHe2DoVu3FdIcwh1RTIn3HmR3jo9qAQWnwJ4/oAGTR8m+PF3htlGYQdTLtnUIEvBGR7agP2Q8xmwXclIfiuXfwZ6wI/D4vDBw6tth5b1l7XBxd+DbTAz4VYk+Xolu0dKnCtMCVLWODaYY2Ugq3fBmKpScrIe4FfC9sZbxXD4t8Ahgg9FV81/h2wg/WtGsmQhlbgF2KgHw/jgV58CaNAgZyx4677onAyrh/mgVLYnnrCfI3ojZ8KXA8mH7oOqxUo1fV/f4pXeIrJcouEkf37h+Ykv8GiPT6Mr7bZmpalkJOlK7Z1YTDD3u125ytrr2mbDHQZG5wYyFLmwV32/uMwh8pgdrziz1mZe7K0PkaXhnPNkc5wjmnYDjFLVS5VmmLVrPnJilQdDdhqNLcP8c3+MVgzmOTGfv447E1zG/Ndk3jg57zOWS+YMVNTfLHXgUEVMktsOLxMN/gy1HL7bKL9j2HoW710Uq42DgfbHV9qBmHxioKLYaOxUdXoTYeiAWwNEtma8TKdadP/aekXbybgsDUNbcfawT9XGyswrcXCurhj5RMudHPufnMyyfJoQ0nD1ggWctKRaGHj/NgazkqGqjE788+1furZPCr7vbK/UPV3G0o1phA5GXofWws7WigIbQJhokZ/nC3TFsSDbpEBU9qPq9WtyV7XR+k2xAhjpdLReEOd6todNvvFbqhRusUKmO0p3xBgt9p/WmNKKWsW1kGhdCTqY2HM2F9UQbfZY4tfRJXPCOd8rLEyvc8YCbbs4XHDpTh8//4dbhqz/6Fvs05H9ihldILnHo4bMTdkfe73sKDXGkJCOR1NLOi3lvZ3a7ucpE8v/3JYy+WlwsHM84j942ycN9ApnWkabD/5yY+wvzlbG50oWx02tRxN9irfn5J7CZOtqvHtKlXu57hsmZ8arIcmir4JlbllnFsjSj/RxjpsbTSyXcD/hMA2LeZRI7Dj2GGv8g0xiQ7sDlSnZU10AjaP3UahIKpDuQcu1Yper0/4I2DeGRmUjsTx0MDnIFSFfG2dGypdbLYBq/so8KJQQjVYMIE7gG01hWgbWLfJXUeXLeZIUGUw2BI91INAmUfoL4WSOJZwQPhmOjBoALWzcTMxEzZL1zYKwa0X2c3CJdpSLvSenRgdB1sdC1opm+/0888kC3aKUielA3F30YOPKW8mxtHZT95hC7ZlI2MDv/c6Nk4jppOgGrsP/bjc7Rg5/GsBDlv8O0UTsJOHkJPCiGeszNwyHbYOGv8MFWzUQjd8Bx5+eKLrQ2PHJZrwb5zSDWyQBMoJK3phMGDASkTRF+yWl1uaawdr4arFG+yI/80aNoGma6iiLl22VNwbgNWlCpW1Z3dwHiZcKQ2xhYrDlgE++plKYw4GGxnDmAvLdNiykB4NOilW5ljFXBPzwE3yiuCEK7Svv9n/f6NABhNd+Y8kejEVgM2hTNXZyGapYs2hhSz52OJDaKZEvA5dthBBtnagIMdTVDUyjxC2+1gw5VM4065PyOzsJyuZ7plns4Mv3Msflp0ItpYKjr9nhN8Oe2CxgvKumKvEipFzsCyLdRkYTnDYsuLYAp1x2TKXR0WDDQZ8bC22QBfRPg8hBQNyWJn2gIqNqVy2IKjB/tIOQ8IOqI5fb022hJeAyQzQ4VmlBes6wQiY/Au1rKDVn2r+XDDvjHURn5+f0MvwBbCZ2TK3zGMjsOrP12+VjA84xjzHTaDH59+l52WCUsClLlsnVqg1I2Q8ZmwtmCRc3S1wQXkJyBbr3vQlF5RzPdH5kkOq0qsdYuUE3kVz/1sRmxtmZgvWPxPmkgXZYsOn74oOChZInbOdMt20OpctZpfJakB029DJdkxwe6oF8+PpZjDbO2zZKriUzI0VH2rZDfZU5Zq8K/3RgL3ZiAogYr+8rGxBWAKOQ3wQTKkcy7B2SwgIBr7lC2MEzVemF8sYEPr9E8Z3urLZUhSA9Vd8o2fHy+AGYV+C006vaBnGUfvzs772UMd/r1arvweEe83gE2Ziizn23JwtI9gCDElwl9gRcLRyygSv0GPrAP4gRHvBMgua4QnwA8caJf6Ljg4j6g+WzUIF/WmANF8xs2WBI2xl1y12mO/nZgg3hekajppX7mjbHwOEhDrxiVIYN0CEiLnq4stu3EqCX84nBlA0xhZ/gscWZlA6QeEh2j8YrF3vHGQeYIbQmYwywV8+ZNetJXT+J3sH7grkyAEZm9OCjbfUzWlnL0kw5RvoEzoAZcJ3p04w2sOtFbnnx6p/B0MK9N9hpa7KngQXD/BGPm0g/jB05g7u7Ak0gj+634JvabgzjazpggnLqlsL+D4Hu4fAfwPoVJh50w+lowo5qZRZNnUQLFNzTBg3k2bJ+qCOL8INMvtl791v89nw1QimOJQxqY+d+9xNF7fshKZBZDPpO5m/OWzIwHEa/hLm++3S8kPlb22z/3mY9kNXP+D/1Yf6ASGEAfsb7hnpusIjTyPYZUVTxnuNj3UN5gjqR9MYsv8ZVMVvnux/Vd2NcZxYkfAw5rATnXPjFM+K0Z3k44kC4Ul1M1Y0YfyAQGdGzhgoEFZmBeWVLHClWCwNw81CXLDfywW4VwZu6mUY3LAY4hrnhM0uM8VxnBlZsZHTzGbuN6qpPRkM4czOGH7fHycB6wSP2cl/8IftDrOxrxQoxnBCJfaBDc3YKHupONIuR1RzW4G9HI5Gg9MfPzj+bcG8QqXIdv1NYG1osc/EbwLrtKHFarXfBPaW+Rh/uP/3B+GoaeTwH5nR+v2xUw7XOwz+P0ck/GKGIuVIAAAAAElFTkSuQmCC"/>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137" name="Group 3136"/>
          <p:cNvGrpSpPr/>
          <p:nvPr/>
        </p:nvGrpSpPr>
        <p:grpSpPr>
          <a:xfrm>
            <a:off x="3158479" y="4854576"/>
            <a:ext cx="5129180" cy="1884848"/>
            <a:chOff x="3158479" y="4769909"/>
            <a:chExt cx="5129180" cy="1884848"/>
          </a:xfrm>
        </p:grpSpPr>
        <p:pic>
          <p:nvPicPr>
            <p:cNvPr id="3125" name="Picture 53" descr="http://www.clfs.umd.edu/entm/lamp/images/md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8479" y="6204297"/>
              <a:ext cx="1792012" cy="408743"/>
            </a:xfrm>
            <a:prstGeom prst="rect">
              <a:avLst/>
            </a:prstGeom>
            <a:noFill/>
            <a:extLst>
              <a:ext uri="{909E8E84-426E-40DD-AFC4-6F175D3DCCD1}">
                <a14:hiddenFill xmlns:a14="http://schemas.microsoft.com/office/drawing/2010/main">
                  <a:solidFill>
                    <a:srgbClr val="FFFFFF"/>
                  </a:solidFill>
                </a14:hiddenFill>
              </a:ext>
            </a:extLst>
          </p:spPr>
        </p:pic>
        <p:pic>
          <p:nvPicPr>
            <p:cNvPr id="3133" name="Picture 61" descr="http://www.ars.usda.gov/sp2userfiles/Place/00000000/images/opm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224" y="6074319"/>
              <a:ext cx="1931631" cy="563349"/>
            </a:xfrm>
            <a:prstGeom prst="rect">
              <a:avLst/>
            </a:prstGeom>
            <a:noFill/>
            <a:extLst>
              <a:ext uri="{909E8E84-426E-40DD-AFC4-6F175D3DCCD1}">
                <a14:hiddenFill xmlns:a14="http://schemas.microsoft.com/office/drawing/2010/main">
                  <a:solidFill>
                    <a:srgbClr val="FFFFFF"/>
                  </a:solidFill>
                </a14:hiddenFill>
              </a:ext>
            </a:extLst>
          </p:spPr>
        </p:pic>
        <p:pic>
          <p:nvPicPr>
            <p:cNvPr id="3135" name="Picture 63" descr="http://ca.water.usgs.gov/mercury/images/logoUSEPA.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9885" y="5938087"/>
              <a:ext cx="680867" cy="716670"/>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descr="I:\Divisions\SPP\Environment\5260 Honey Bee Health Coalition\Membership Commitments\Logos\Ducks Unlimited\TNCLogoPrimary_2C_Blk3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83" y="5211318"/>
              <a:ext cx="874732" cy="604645"/>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descr="http://www.ammoland.com/wp-content/uploads/2008/12/Logos/pheasants-forever.gif?1bf20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1463" y="5286531"/>
              <a:ext cx="761203" cy="799884"/>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http://pollinatorstewardship.org/wp-content/uploads/2013/10/NPDFLogo6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1112" y="5350663"/>
              <a:ext cx="948851" cy="686676"/>
            </a:xfrm>
            <a:prstGeom prst="rect">
              <a:avLst/>
            </a:prstGeom>
            <a:noFill/>
            <a:extLst>
              <a:ext uri="{909E8E84-426E-40DD-AFC4-6F175D3DCCD1}">
                <a14:hiddenFill xmlns:a14="http://schemas.microsoft.com/office/drawing/2010/main">
                  <a:solidFill>
                    <a:srgbClr val="FFFFFF"/>
                  </a:solidFill>
                </a14:hiddenFill>
              </a:ext>
            </a:extLst>
          </p:spPr>
        </p:pic>
        <p:pic>
          <p:nvPicPr>
            <p:cNvPr id="3115" name="Picture 43" descr="I:\Divisions\SPP\Environment\5250 Field to Market\07 Materials\Communications\Logos and Logo Banner\Member Logos\CTIC\CTIC 3c hi r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1289" y="5208065"/>
              <a:ext cx="680932" cy="845552"/>
            </a:xfrm>
            <a:prstGeom prst="rect">
              <a:avLst/>
            </a:prstGeom>
            <a:noFill/>
            <a:extLst>
              <a:ext uri="{909E8E84-426E-40DD-AFC4-6F175D3DCCD1}">
                <a14:hiddenFill xmlns:a14="http://schemas.microsoft.com/office/drawing/2010/main">
                  <a:solidFill>
                    <a:srgbClr val="FFFFFF"/>
                  </a:solidFill>
                </a14:hiddenFill>
              </a:ext>
            </a:extLst>
          </p:spPr>
        </p:pic>
        <p:pic>
          <p:nvPicPr>
            <p:cNvPr id="3141" name="Picture 69" descr="http://upload.wikimedia.org/wikipedia/en/0/0c/Saint_Louis_Z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45154" y="4769909"/>
              <a:ext cx="1442505" cy="383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0066" y="4779620"/>
              <a:ext cx="1563314" cy="431259"/>
            </a:xfrm>
            <a:prstGeom prst="rect">
              <a:avLst/>
            </a:prstGeom>
          </p:spPr>
        </p:pic>
      </p:grpSp>
      <p:sp>
        <p:nvSpPr>
          <p:cNvPr id="55" name="TextBox 54"/>
          <p:cNvSpPr txBox="1"/>
          <p:nvPr/>
        </p:nvSpPr>
        <p:spPr>
          <a:xfrm>
            <a:off x="497640" y="420842"/>
            <a:ext cx="8412378" cy="461665"/>
          </a:xfrm>
          <a:prstGeom prst="rect">
            <a:avLst/>
          </a:prstGeom>
          <a:noFill/>
        </p:spPr>
        <p:txBody>
          <a:bodyPr wrap="square" rtlCol="0">
            <a:spAutoFit/>
          </a:bodyPr>
          <a:lstStyle/>
          <a:p>
            <a:pPr defTabSz="457200"/>
            <a:r>
              <a:rPr lang="en-US" sz="2400" b="1" dirty="0">
                <a:solidFill>
                  <a:srgbClr val="FFFFFF"/>
                </a:solidFill>
                <a:latin typeface="Verdana"/>
                <a:cs typeface="Verdana"/>
              </a:rPr>
              <a:t>HONEY BEE HEALTH COALITION MEMBERSHIP</a:t>
            </a:r>
          </a:p>
        </p:txBody>
      </p:sp>
      <p:pic>
        <p:nvPicPr>
          <p:cNvPr id="27" name="Picture 26" descr="foundation_logo_fixed.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8445" y="3121839"/>
            <a:ext cx="1294835" cy="411276"/>
          </a:xfrm>
          <a:prstGeom prst="rect">
            <a:avLst/>
          </a:prstGeom>
        </p:spPr>
      </p:pic>
      <p:pic>
        <p:nvPicPr>
          <p:cNvPr id="3074" name="Picture 2" descr="http://nwtba.org/beekeeper/wp-content/uploads/2013/01/american-beekeeping-federatio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1590" y="1800613"/>
            <a:ext cx="925223" cy="8130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hpanet.com/resource/resmgr/ahpa_pictures_images/ahpa_letterhead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8321" y="1210666"/>
            <a:ext cx="2528859" cy="47654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nlineImage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7433" y="1784012"/>
            <a:ext cx="834330" cy="82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http://www.browningshoney.com/wp-content/themes/brownings/images/lg-main.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4442" y="2162227"/>
            <a:ext cx="1169448" cy="47655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ziaqueenbees.com/zia/wp-content/uploads/2013/07/WAS-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96619" y="1960886"/>
            <a:ext cx="916239" cy="7202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http://www.orsba.org/images/OSBA_Logo_400px.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67959" y="1269891"/>
            <a:ext cx="847552" cy="5585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9"/>
          <a:stretch>
            <a:fillRect/>
          </a:stretch>
        </p:blipFill>
        <p:spPr>
          <a:xfrm>
            <a:off x="3742861" y="2874043"/>
            <a:ext cx="855676" cy="821840"/>
          </a:xfrm>
          <a:prstGeom prst="rect">
            <a:avLst/>
          </a:prstGeom>
        </p:spPr>
      </p:pic>
      <p:pic>
        <p:nvPicPr>
          <p:cNvPr id="10" name="Picture 9" descr="NOD_Apiary_PMS.eps"/>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69774" y="1290002"/>
            <a:ext cx="683868" cy="617687"/>
          </a:xfrm>
          <a:prstGeom prst="rect">
            <a:avLst/>
          </a:prstGeom>
        </p:spPr>
      </p:pic>
      <p:pic>
        <p:nvPicPr>
          <p:cNvPr id="28" name="Picture 27"/>
          <p:cNvPicPr>
            <a:picLocks noChangeAspect="1"/>
          </p:cNvPicPr>
          <p:nvPr/>
        </p:nvPicPr>
        <p:blipFill>
          <a:blip r:embed="rId21"/>
          <a:stretch>
            <a:fillRect/>
          </a:stretch>
        </p:blipFill>
        <p:spPr>
          <a:xfrm>
            <a:off x="4684890" y="2798195"/>
            <a:ext cx="2028411" cy="267537"/>
          </a:xfrm>
          <a:prstGeom prst="rect">
            <a:avLst/>
          </a:prstGeom>
        </p:spPr>
      </p:pic>
      <p:pic>
        <p:nvPicPr>
          <p:cNvPr id="3095" name="Picture 23" descr="I:\Divisions\SPP\Environment\5250 Field to Market\07 Materials\Communications\Logos and Logo Banner\Member Logos\BASF\BASF logo.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1817" y="5405516"/>
            <a:ext cx="777907" cy="533942"/>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Divisions\SPP\Environment\5260 Honey Bee Health Coalition\Membership Commitments\Logos\Bayer CropScience\bcs_color_vert HR2.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0994" y="3810000"/>
            <a:ext cx="824170" cy="681470"/>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I:\Divisions\SPP\Environment\5260 Honey Bee Health Coalition\Membership Commitments\Logos\Agricultural Retailers Association\ARA_Logo_Medium.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0354" y="3036900"/>
            <a:ext cx="1074022" cy="563903"/>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ttp://www.tasteus.ca/wp-content/uploads/2012/10/American-Seed-Trade-Association1.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84865" y="4547736"/>
            <a:ext cx="663385" cy="577279"/>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descr="I:\Divisions\SPP\Environment\5260 Honey Bee Health Coalition\Membership Commitments\Logos\Land O' Lakes, Inc\LOL_inc_logo_4C.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33120" y="2753715"/>
            <a:ext cx="2190301" cy="232629"/>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I:\Divisions\SPP\Environment\5260 Honey Bee Health Coalition\Membership Commitments\Logos\NASDA\NASDA-FINAL-rgb.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658514" y="6303245"/>
            <a:ext cx="1213691" cy="436547"/>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I:\Divisions\SPP\Environment\5260 Honey Bee Health Coalition\Membership Commitments\Logos\PAm\ProjectApism (1).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841040" y="5623650"/>
            <a:ext cx="1673771" cy="4763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91113" y="6076559"/>
            <a:ext cx="672182" cy="695319"/>
          </a:xfrm>
          <a:prstGeom prst="rect">
            <a:avLst/>
          </a:prstGeom>
        </p:spPr>
      </p:pic>
      <p:pic>
        <p:nvPicPr>
          <p:cNvPr id="7" name="Picture 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992524" y="4738976"/>
            <a:ext cx="721039" cy="820382"/>
          </a:xfrm>
          <a:prstGeom prst="rect">
            <a:avLst/>
          </a:prstGeom>
        </p:spPr>
      </p:pic>
      <p:pic>
        <p:nvPicPr>
          <p:cNvPr id="25" name="Picture 24"/>
          <p:cNvPicPr>
            <a:picLocks noChangeAspect="1"/>
          </p:cNvPicPr>
          <p:nvPr/>
        </p:nvPicPr>
        <p:blipFill>
          <a:blip r:embed="rId31"/>
          <a:stretch>
            <a:fillRect/>
          </a:stretch>
        </p:blipFill>
        <p:spPr>
          <a:xfrm>
            <a:off x="1609903" y="3664441"/>
            <a:ext cx="1981185" cy="462639"/>
          </a:xfrm>
          <a:prstGeom prst="rect">
            <a:avLst/>
          </a:prstGeom>
        </p:spPr>
      </p:pic>
      <p:pic>
        <p:nvPicPr>
          <p:cNvPr id="4" name="Picture 3" descr="Valent and Valent Canada PMS 348.jp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035536" y="4847289"/>
            <a:ext cx="871502" cy="654595"/>
          </a:xfrm>
          <a:prstGeom prst="rect">
            <a:avLst/>
          </a:prstGeom>
        </p:spPr>
      </p:pic>
      <p:pic>
        <p:nvPicPr>
          <p:cNvPr id="3098" name="Picture 26" descr="I:\Divisions\SPP\Environment\5260 Honey Bee Health Coalition\Membership Commitments\Logos\CropLife America\CropLifeAmerica_Logo.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700937" y="3817992"/>
            <a:ext cx="1151913" cy="45299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4vector.com/thumb_data/afd-59233.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753788" y="4294577"/>
            <a:ext cx="750078" cy="787640"/>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I:\Divisions\SPP\Environment\5260 Honey Bee Health Coalition\Membership Commitments\Logos\DuPont\PIONEER_Hero_C - 2012.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220240" y="3584382"/>
            <a:ext cx="1331240" cy="836717"/>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I:\Divisions\SPP\Environment\5260 Honey Bee Health Coalition\Membership Commitments\Logos\Monsanto Company\TAG_3C_«.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934203" y="4035777"/>
            <a:ext cx="1351425" cy="588729"/>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I:\Divisions\SPP\Environment\5260 Honey Bee Health Coalition\Membership Commitments\Logos\Syngenta\SyngentaLogoSM_cmyk.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395636" y="2197589"/>
            <a:ext cx="1119572" cy="35116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http://caff.org/wp-content/uploads/2011/10/abclogo_new-300x154.gif">
            <a:hlinkClick r:id="rId38"/>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5280773" y="1354667"/>
            <a:ext cx="1120879" cy="55496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Divisions\SPP\Environment\5260 Honey Bee Health Coalition\Membership Commitments\Logos\Canola Council of Canada\CCC_Logo_Eng_H_4C.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999111" y="2850795"/>
            <a:ext cx="1464192" cy="308184"/>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www.senecabioenergy.com/images/links/uscanola.jp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309556" y="3429159"/>
            <a:ext cx="1203714" cy="465947"/>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I:\Divisions\SPP\Environment\5260 Honey Bee Health Coalition\Membership Commitments\Logos\United Soybean Board\USB Logo.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981221" y="3165064"/>
            <a:ext cx="1667173" cy="48401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Divisions\SPP\Environment\5250 Field to Market\07 Materials\Communications\Logos and Logo Banner\Member Logos\NCGA Logos\NCGA short_2c.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775222" y="1382179"/>
            <a:ext cx="714752" cy="443943"/>
          </a:xfrm>
          <a:prstGeom prst="rect">
            <a:avLst/>
          </a:prstGeom>
          <a:noFill/>
          <a:extLst>
            <a:ext uri="{909E8E84-426E-40DD-AFC4-6F175D3DCCD1}">
              <a14:hiddenFill xmlns:a14="http://schemas.microsoft.com/office/drawing/2010/main">
                <a:solidFill>
                  <a:srgbClr val="FFFFFF"/>
                </a:solidFill>
              </a14:hiddenFill>
            </a:ext>
          </a:extLst>
        </p:spPr>
      </p:pic>
      <p:pic>
        <p:nvPicPr>
          <p:cNvPr id="3143" name="Picture 71" descr="https://origin.ih.constantcontact.com/fs162/1105231108339/img/689.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508339" y="1337426"/>
            <a:ext cx="1139883" cy="55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4575062" y="4303888"/>
            <a:ext cx="2099606" cy="493890"/>
          </a:xfrm>
          <a:prstGeom prst="rect">
            <a:avLst/>
          </a:prstGeom>
        </p:spPr>
      </p:pic>
      <p:pic>
        <p:nvPicPr>
          <p:cNvPr id="6" name="Picture 5" descr="FieldWatch_Logo_RGB copy yellow.png"/>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678691" y="2138655"/>
            <a:ext cx="1830310" cy="542737"/>
          </a:xfrm>
          <a:prstGeom prst="rect">
            <a:avLst/>
          </a:prstGeom>
        </p:spPr>
      </p:pic>
      <p:pic>
        <p:nvPicPr>
          <p:cNvPr id="11" name="Picture 10"/>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897887" y="4035778"/>
            <a:ext cx="1659195" cy="671052"/>
          </a:xfrm>
          <a:prstGeom prst="rect">
            <a:avLst/>
          </a:prstGeom>
        </p:spPr>
      </p:pic>
      <p:pic>
        <p:nvPicPr>
          <p:cNvPr id="54" name="Picture 53" descr="C:\Users\jshapiro\Desktop\Logo\HBHC Logo Horiz jpg.jpg"/>
          <p:cNvPicPr>
            <a:picLocks noChangeAspect="1" noChangeArrowheads="1"/>
          </p:cNvPicPr>
          <p:nvPr/>
        </p:nvPicPr>
        <p:blipFill rotWithShape="1">
          <a:blip r:embed="rId48" cstate="email">
            <a:extLst>
              <a:ext uri="{28A0092B-C50C-407E-A947-70E740481C1C}">
                <a14:useLocalDpi xmlns:a14="http://schemas.microsoft.com/office/drawing/2010/main" val="0"/>
              </a:ext>
            </a:extLst>
          </a:blip>
          <a:srcRect/>
          <a:stretch/>
        </p:blipFill>
        <p:spPr bwMode="auto">
          <a:xfrm>
            <a:off x="352264" y="123344"/>
            <a:ext cx="1329752" cy="988386"/>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831940" y="419402"/>
            <a:ext cx="6916317" cy="584775"/>
          </a:xfrm>
          <a:prstGeom prst="rect">
            <a:avLst/>
          </a:prstGeom>
          <a:noFill/>
        </p:spPr>
        <p:txBody>
          <a:bodyPr wrap="none" rtlCol="0">
            <a:spAutoFit/>
          </a:bodyPr>
          <a:lstStyle/>
          <a:p>
            <a:r>
              <a:rPr lang="en-US" sz="3200" b="1" dirty="0"/>
              <a:t>WE ARE the Honey Bee Health Coalition</a:t>
            </a:r>
          </a:p>
        </p:txBody>
      </p:sp>
    </p:spTree>
    <p:extLst>
      <p:ext uri="{BB962C8B-B14F-4D97-AF65-F5344CB8AC3E}">
        <p14:creationId xmlns:p14="http://schemas.microsoft.com/office/powerpoint/2010/main" val="295067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186" t="3450" r="5133" b="5039"/>
          <a:stretch/>
        </p:blipFill>
        <p:spPr>
          <a:xfrm rot="703136">
            <a:off x="4336306" y="1523349"/>
            <a:ext cx="3735176" cy="4815448"/>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52400" y="274638"/>
            <a:ext cx="8534400" cy="1143000"/>
          </a:xfrm>
        </p:spPr>
        <p:txBody>
          <a:bodyPr>
            <a:normAutofit fontScale="90000"/>
          </a:bodyPr>
          <a:lstStyle/>
          <a:p>
            <a:r>
              <a:rPr lang="en-US" dirty="0"/>
              <a:t>Resources: Tool for Varroa Management Guide </a:t>
            </a:r>
          </a:p>
        </p:txBody>
      </p:sp>
      <p:sp>
        <p:nvSpPr>
          <p:cNvPr id="5" name="TextBox 4"/>
          <p:cNvSpPr txBox="1"/>
          <p:nvPr/>
        </p:nvSpPr>
        <p:spPr>
          <a:xfrm>
            <a:off x="152400" y="2782669"/>
            <a:ext cx="4184992" cy="646331"/>
          </a:xfrm>
          <a:prstGeom prst="rect">
            <a:avLst/>
          </a:prstGeom>
          <a:noFill/>
        </p:spPr>
        <p:txBody>
          <a:bodyPr wrap="none" rtlCol="0">
            <a:spAutoFit/>
          </a:bodyPr>
          <a:lstStyle/>
          <a:p>
            <a:r>
              <a:rPr lang="en-US" b="1" dirty="0"/>
              <a:t>Download the Guide:</a:t>
            </a:r>
          </a:p>
          <a:p>
            <a:r>
              <a:rPr lang="en-US" dirty="0">
                <a:hlinkClick r:id="rId4"/>
              </a:rPr>
              <a:t>www.honeybeehealthcoalition.org/varroa</a:t>
            </a:r>
            <a:r>
              <a:rPr lang="en-US" dirty="0"/>
              <a:t> </a:t>
            </a:r>
          </a:p>
        </p:txBody>
      </p:sp>
      <p:sp>
        <p:nvSpPr>
          <p:cNvPr id="6" name="Slide Number Placeholder 5"/>
          <p:cNvSpPr>
            <a:spLocks noGrp="1"/>
          </p:cNvSpPr>
          <p:nvPr>
            <p:ph type="sldNum" sz="quarter" idx="12"/>
          </p:nvPr>
        </p:nvSpPr>
        <p:spPr/>
        <p:txBody>
          <a:bodyPr/>
          <a:lstStyle/>
          <a:p>
            <a:fld id="{C9848835-E1EA-46BE-9EFF-520AC27F58E2}" type="slidenum">
              <a:rPr lang="en-US" smtClean="0"/>
              <a:pPr/>
              <a:t>6</a:t>
            </a:fld>
            <a:endParaRPr lang="en-US" dirty="0"/>
          </a:p>
        </p:txBody>
      </p:sp>
    </p:spTree>
    <p:extLst>
      <p:ext uri="{BB962C8B-B14F-4D97-AF65-F5344CB8AC3E}">
        <p14:creationId xmlns:p14="http://schemas.microsoft.com/office/powerpoint/2010/main" val="263308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Videos</a:t>
            </a:r>
          </a:p>
        </p:txBody>
      </p:sp>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12" y="1382250"/>
            <a:ext cx="7639050" cy="409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09462" y="5798914"/>
            <a:ext cx="6858000" cy="646331"/>
          </a:xfrm>
          <a:prstGeom prst="rect">
            <a:avLst/>
          </a:prstGeom>
        </p:spPr>
        <p:txBody>
          <a:bodyPr wrap="square">
            <a:spAutoFit/>
          </a:bodyPr>
          <a:lstStyle/>
          <a:p>
            <a:r>
              <a:rPr lang="en-US" b="1" dirty="0"/>
              <a:t>Watch the Video Series: </a:t>
            </a:r>
            <a:r>
              <a:rPr lang="en-US" dirty="0"/>
              <a:t>Search YouTube for “Tools for Varroa Management Honey Bee Health Coalition”</a:t>
            </a:r>
          </a:p>
        </p:txBody>
      </p:sp>
      <p:sp>
        <p:nvSpPr>
          <p:cNvPr id="5" name="Slide Number Placeholder 4"/>
          <p:cNvSpPr>
            <a:spLocks noGrp="1"/>
          </p:cNvSpPr>
          <p:nvPr>
            <p:ph type="sldNum" sz="quarter" idx="12"/>
          </p:nvPr>
        </p:nvSpPr>
        <p:spPr/>
        <p:txBody>
          <a:bodyPr/>
          <a:lstStyle/>
          <a:p>
            <a:fld id="{C9848835-E1EA-46BE-9EFF-520AC27F58E2}" type="slidenum">
              <a:rPr lang="en-US" smtClean="0"/>
              <a:pPr/>
              <a:t>7</a:t>
            </a:fld>
            <a:endParaRPr lang="en-US" dirty="0"/>
          </a:p>
        </p:txBody>
      </p:sp>
    </p:spTree>
    <p:extLst>
      <p:ext uri="{BB962C8B-B14F-4D97-AF65-F5344CB8AC3E}">
        <p14:creationId xmlns:p14="http://schemas.microsoft.com/office/powerpoint/2010/main" val="145230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Sampling and Control Spreadsheet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726807"/>
            <a:ext cx="6853237" cy="494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9848835-E1EA-46BE-9EFF-520AC27F58E2}" type="slidenum">
              <a:rPr lang="en-US" smtClean="0"/>
              <a:pPr/>
              <a:t>8</a:t>
            </a:fld>
            <a:endParaRPr lang="en-US" dirty="0"/>
          </a:p>
        </p:txBody>
      </p:sp>
      <p:sp>
        <p:nvSpPr>
          <p:cNvPr id="5" name="TextBox 4"/>
          <p:cNvSpPr txBox="1"/>
          <p:nvPr/>
        </p:nvSpPr>
        <p:spPr>
          <a:xfrm>
            <a:off x="493651" y="5257800"/>
            <a:ext cx="4184992" cy="646331"/>
          </a:xfrm>
          <a:prstGeom prst="rect">
            <a:avLst/>
          </a:prstGeom>
          <a:solidFill>
            <a:schemeClr val="bg1">
              <a:lumMod val="85000"/>
            </a:schemeClr>
          </a:solidFill>
        </p:spPr>
        <p:txBody>
          <a:bodyPr wrap="none" rtlCol="0">
            <a:spAutoFit/>
          </a:bodyPr>
          <a:lstStyle/>
          <a:p>
            <a:r>
              <a:rPr lang="en-US" b="1" dirty="0"/>
              <a:t>Download the Spreadsheet:</a:t>
            </a:r>
          </a:p>
          <a:p>
            <a:r>
              <a:rPr lang="en-US" dirty="0">
                <a:hlinkClick r:id="rId4"/>
              </a:rPr>
              <a:t>www.honeybeehealthcoalition.org/varroa</a:t>
            </a:r>
            <a:r>
              <a:rPr lang="en-US" dirty="0"/>
              <a:t> </a:t>
            </a:r>
          </a:p>
        </p:txBody>
      </p:sp>
    </p:spTree>
    <p:extLst>
      <p:ext uri="{BB962C8B-B14F-4D97-AF65-F5344CB8AC3E}">
        <p14:creationId xmlns:p14="http://schemas.microsoft.com/office/powerpoint/2010/main" val="79847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514600"/>
            <a:ext cx="7772400" cy="1362075"/>
          </a:xfrm>
        </p:spPr>
        <p:txBody>
          <a:bodyPr/>
          <a:lstStyle/>
          <a:p>
            <a:pPr algn="ctr"/>
            <a:r>
              <a:rPr lang="en-US" cap="none" dirty="0"/>
              <a:t>Questions &amp; Answers </a:t>
            </a:r>
            <a:br>
              <a:rPr lang="en-US" cap="none" dirty="0"/>
            </a:br>
            <a:r>
              <a:rPr lang="en-US" cap="none" dirty="0"/>
              <a:t>About Varroa Mites</a:t>
            </a:r>
          </a:p>
        </p:txBody>
      </p:sp>
      <p:sp>
        <p:nvSpPr>
          <p:cNvPr id="3" name="Slide Number Placeholder 2"/>
          <p:cNvSpPr>
            <a:spLocks noGrp="1"/>
          </p:cNvSpPr>
          <p:nvPr>
            <p:ph type="sldNum" sz="quarter" idx="12"/>
          </p:nvPr>
        </p:nvSpPr>
        <p:spPr/>
        <p:txBody>
          <a:bodyPr/>
          <a:lstStyle/>
          <a:p>
            <a:fld id="{C9848835-E1EA-46BE-9EFF-520AC27F58E2}" type="slidenum">
              <a:rPr lang="en-US" smtClean="0"/>
              <a:pPr/>
              <a:t>9</a:t>
            </a:fld>
            <a:endParaRPr lang="en-US" dirty="0"/>
          </a:p>
        </p:txBody>
      </p:sp>
      <p:pic>
        <p:nvPicPr>
          <p:cNvPr id="6"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4668" y="4139299"/>
            <a:ext cx="3203099" cy="218611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9200" y="4210167"/>
            <a:ext cx="3307080" cy="214960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96218" y="228601"/>
            <a:ext cx="3447382" cy="2237926"/>
          </a:xfrm>
          <a:prstGeom prst="rect">
            <a:avLst/>
          </a:prstGeom>
        </p:spPr>
      </p:pic>
      <p:pic>
        <p:nvPicPr>
          <p:cNvPr id="9" name="Picture 2" descr="C:\Users\Dewey\Pictures\Nov 2016 backup images\HBHC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10" y="5997949"/>
            <a:ext cx="638505" cy="72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50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6315</TotalTime>
  <Words>5159</Words>
  <Application>Microsoft Office PowerPoint</Application>
  <PresentationFormat>On-screen Show (4:3)</PresentationFormat>
  <Paragraphs>510</Paragraphs>
  <Slides>39</Slides>
  <Notes>39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Verdana</vt:lpstr>
      <vt:lpstr>Wingdings</vt:lpstr>
      <vt:lpstr>Office Theme</vt:lpstr>
      <vt:lpstr>Custom Design</vt:lpstr>
      <vt:lpstr>Protect Your Bees  from Varroa Mites</vt:lpstr>
      <vt:lpstr>PowerPoint Presentation</vt:lpstr>
      <vt:lpstr>Will Varroa Mites Kill My Bees?</vt:lpstr>
      <vt:lpstr>WHO &amp; WHAT is the Honey Bee Health Coalition?</vt:lpstr>
      <vt:lpstr>PowerPoint Presentation</vt:lpstr>
      <vt:lpstr>Resources: Tool for Varroa Management Guide </vt:lpstr>
      <vt:lpstr>Resources: Videos</vt:lpstr>
      <vt:lpstr>Resources: Sampling and Control Spreadsheet</vt:lpstr>
      <vt:lpstr>Questions &amp; Answers  About Varroa Mites</vt:lpstr>
      <vt:lpstr>What is a Varroa Mite?</vt:lpstr>
      <vt:lpstr>What is a Varroa Mite?</vt:lpstr>
      <vt:lpstr>  True or False?    </vt:lpstr>
      <vt:lpstr>TRUE</vt:lpstr>
      <vt:lpstr>PowerPoint Presentation</vt:lpstr>
      <vt:lpstr>PowerPoint Presentation</vt:lpstr>
      <vt:lpstr>PowerPoint Presentation</vt:lpstr>
      <vt:lpstr>PowerPoint Presentation</vt:lpstr>
      <vt:lpstr>What percentage of mite infestation is considered potentially harmful?</vt:lpstr>
      <vt:lpstr>What percentage mite of infestation is considered to be potentially harmful? It depends on the seasonal phase.</vt:lpstr>
      <vt:lpstr>PowerPoint Presentation</vt:lpstr>
      <vt:lpstr>PowerPoint Presentation</vt:lpstr>
      <vt:lpstr>What sampling methods does the Honey Bee Health Coalition recommend? </vt:lpstr>
      <vt:lpstr>What sampling methods does  the Honey Bee Health Coalition recommend? </vt:lpstr>
      <vt:lpstr>  True or False?  While mite densities may vary across colonies, all colonies in an apiary should be treated at the same time with the same chemical or  non-chemical technique. </vt:lpstr>
      <vt:lpstr>  TRUE  While mite densities may vary across colonies, all colonies in an apiary should be treated at the same time with the same chemical or non-chemical technique. </vt:lpstr>
      <vt:lpstr>What Controls Work?</vt:lpstr>
      <vt:lpstr>In Summary</vt:lpstr>
      <vt:lpstr>Keeping bee colonies healthy is challenging      Some seasons are going to be tough … Bee colonies will also need to be tough</vt:lpstr>
      <vt:lpstr>PowerPoint Presentation</vt:lpstr>
      <vt:lpstr>Thanks for your time and attention</vt:lpstr>
      <vt:lpstr>Additional Slides on Treatments</vt:lpstr>
      <vt:lpstr> Non-chemical Cultural  &amp; Mechanical-Physical Controls</vt:lpstr>
      <vt:lpstr>Synthetic Chemical Treatment: Apivar®</vt:lpstr>
      <vt:lpstr>PowerPoint Presentation</vt:lpstr>
      <vt:lpstr>PowerPoint Presentation</vt:lpstr>
      <vt:lpstr>Acid Treatments: Mite-Away Quick Strips® (MAQS®)</vt:lpstr>
      <vt:lpstr>Acid treatments: Oxalic</vt:lpstr>
      <vt:lpstr>       Hopguard®</vt:lpstr>
      <vt:lpstr>Other Chemicals</vt:lpstr>
    </vt:vector>
  </TitlesOfParts>
  <Company>Rita Ostrofsky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Rita Ostrofsky</dc:creator>
  <cp:lastModifiedBy>Mike Saccone</cp:lastModifiedBy>
  <cp:revision>211</cp:revision>
  <cp:lastPrinted>2017-04-02T20:29:51Z</cp:lastPrinted>
  <dcterms:created xsi:type="dcterms:W3CDTF">2016-04-24T23:02:28Z</dcterms:created>
  <dcterms:modified xsi:type="dcterms:W3CDTF">2017-04-05T14:53:16Z</dcterms:modified>
</cp:coreProperties>
</file>