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294" r:id="rId4"/>
    <p:sldId id="297" r:id="rId5"/>
    <p:sldId id="292" r:id="rId6"/>
    <p:sldId id="293" r:id="rId7"/>
    <p:sldId id="298" r:id="rId8"/>
    <p:sldId id="296" r:id="rId9"/>
    <p:sldId id="299" r:id="rId10"/>
    <p:sldId id="300" r:id="rId11"/>
    <p:sldId id="306" r:id="rId12"/>
    <p:sldId id="301" r:id="rId13"/>
    <p:sldId id="303" r:id="rId14"/>
    <p:sldId id="302" r:id="rId15"/>
    <p:sldId id="261" r:id="rId16"/>
    <p:sldId id="262" r:id="rId17"/>
    <p:sldId id="263" r:id="rId18"/>
    <p:sldId id="264" r:id="rId19"/>
    <p:sldId id="259" r:id="rId20"/>
    <p:sldId id="269" r:id="rId21"/>
    <p:sldId id="266" r:id="rId22"/>
    <p:sldId id="286" r:id="rId23"/>
    <p:sldId id="287" r:id="rId24"/>
    <p:sldId id="304" r:id="rId25"/>
    <p:sldId id="288" r:id="rId26"/>
    <p:sldId id="289" r:id="rId27"/>
    <p:sldId id="267" r:id="rId28"/>
    <p:sldId id="268" r:id="rId29"/>
    <p:sldId id="270" r:id="rId30"/>
    <p:sldId id="273" r:id="rId31"/>
    <p:sldId id="274" r:id="rId32"/>
    <p:sldId id="275" r:id="rId33"/>
    <p:sldId id="271" r:id="rId34"/>
    <p:sldId id="272" r:id="rId35"/>
    <p:sldId id="280" r:id="rId36"/>
    <p:sldId id="279" r:id="rId37"/>
    <p:sldId id="282" r:id="rId38"/>
    <p:sldId id="281" r:id="rId39"/>
    <p:sldId id="260" r:id="rId40"/>
    <p:sldId id="283" r:id="rId41"/>
    <p:sldId id="284" r:id="rId42"/>
    <p:sldId id="285" r:id="rId43"/>
    <p:sldId id="291" r:id="rId44"/>
    <p:sldId id="29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5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3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5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D9DDB-170D-41C5-9FE1-CEBB0D901CB1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2382A-32D3-4514-999C-C1192D72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Beekeeping</a:t>
            </a:r>
            <a:endParaRPr lang="en-US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5" y="1765239"/>
            <a:ext cx="6875253" cy="5156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979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Pollen?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510177" cy="47390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Collected from plants, pollen sticks to the hairs covering the bee’s body and as the be grooms itself packs it into it pollen sacs on its legs.</a:t>
            </a:r>
          </a:p>
          <a:p>
            <a:r>
              <a:rPr lang="en-US" dirty="0" smtClean="0"/>
              <a:t>Is the essential protein bees need to feed brood, high in protein and other nutrients.</a:t>
            </a:r>
          </a:p>
          <a:p>
            <a:r>
              <a:rPr lang="en-US" dirty="0" smtClean="0"/>
              <a:t>Also collected by some beekeepers for human consumption.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38" y="1825624"/>
            <a:ext cx="5350697" cy="4383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3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Pollen?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510177" cy="47390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Collected from plants, pollen sticks to the hairs covering the bee’s body and as the be grooms itself packs it into it pollen sacs on its legs.</a:t>
            </a:r>
          </a:p>
          <a:p>
            <a:r>
              <a:rPr lang="en-US" dirty="0" smtClean="0"/>
              <a:t>Is the essential protein bees need to feed brood, high in protein and other nutrients.</a:t>
            </a:r>
          </a:p>
          <a:p>
            <a:r>
              <a:rPr lang="en-US" dirty="0" smtClean="0"/>
              <a:t>Also collected by some beekeepers for human consumption.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62" y="2003434"/>
            <a:ext cx="5439383" cy="2430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08762" y="4641011"/>
            <a:ext cx="64353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in health food stores.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 by herbalists to help with allergies, asthma, health maintenance, stomach problems, even the affects of chemotherapy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8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keep Bees?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4737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Almost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anywhere.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(ideal)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48" y="1892990"/>
            <a:ext cx="3597215" cy="4796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8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keep Bees?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847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Almost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anywhere.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(ideal)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(rooftops)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66" y="1956832"/>
            <a:ext cx="3422173" cy="4562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3095" y="5598543"/>
            <a:ext cx="381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(Jens </a:t>
            </a:r>
            <a:r>
              <a:rPr lang="en-US" dirty="0" err="1" smtClean="0">
                <a:solidFill>
                  <a:srgbClr val="FFC000"/>
                </a:solidFill>
              </a:rPr>
              <a:t>Bassburg</a:t>
            </a:r>
            <a:r>
              <a:rPr lang="en-US" dirty="0" smtClean="0">
                <a:solidFill>
                  <a:srgbClr val="FFC000"/>
                </a:solidFill>
              </a:rPr>
              <a:t>, Downtown Louisville)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keep Bees?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Almost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anywhere.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(ideal)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(rooftops)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Suburbs (backyard, be considerate)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your neighbors know</a:t>
            </a:r>
          </a:p>
          <a:p>
            <a:pPr lvl="2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 local laws, HOA’s, </a:t>
            </a: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n-US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neighbors some honey.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think is one of the biggest questions asked of Beekeepers?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50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Bookman Old Style" panose="02050604050505020204" pitchFamily="18" charset="0"/>
              </a:rPr>
              <a:t>Do you get Stung?</a:t>
            </a:r>
          </a:p>
          <a:p>
            <a:pPr marL="0" indent="0" algn="ctr">
              <a:buNone/>
            </a:pPr>
            <a:endParaRPr lang="en-US" sz="4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C0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Bookman Old Style" panose="02050604050505020204" pitchFamily="18" charset="0"/>
              </a:rPr>
              <a:t>YES</a:t>
            </a:r>
          </a:p>
          <a:p>
            <a:pPr marL="0" indent="0" algn="ctr">
              <a:buNone/>
            </a:pPr>
            <a:endParaRPr lang="en-US" sz="40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4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okman Old Style" panose="02050604050505020204" pitchFamily="18" charset="0"/>
              </a:rPr>
              <a:t/>
            </a:r>
            <a:br>
              <a:rPr lang="en-US" dirty="0" smtClean="0">
                <a:latin typeface="Bookman Old Style" panose="02050604050505020204" pitchFamily="18" charset="0"/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What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is the normal reaction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to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 bee sting?</a:t>
            </a:r>
            <a:r>
              <a:rPr lang="en-US" dirty="0">
                <a:latin typeface="Bookman Old Style" panose="02050604050505020204" pitchFamily="18" charset="0"/>
              </a:rPr>
              <a:t/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many cases, there's only </a:t>
            </a:r>
            <a:r>
              <a:rPr lang="en-US" dirty="0" smtClean="0"/>
              <a:t>minor pain </a:t>
            </a:r>
            <a:r>
              <a:rPr lang="en-US" dirty="0"/>
              <a:t>and swelling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/>
              <a:t>the sting site. </a:t>
            </a:r>
            <a:endParaRPr lang="en-US" dirty="0" smtClean="0"/>
          </a:p>
          <a:p>
            <a:r>
              <a:rPr lang="en-US" dirty="0"/>
              <a:t>For mild to moderate reactions, treatment involves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removing </a:t>
            </a:r>
            <a:r>
              <a:rPr lang="en-US" dirty="0"/>
              <a:t>the stinger, washing the area with soap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water, and applying cold compresses or ice.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Creams </a:t>
            </a:r>
            <a:r>
              <a:rPr lang="en-US" dirty="0"/>
              <a:t>to the affected area can help reduce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discomfort</a:t>
            </a:r>
            <a:r>
              <a:rPr lang="en-US" dirty="0"/>
              <a:t>. </a:t>
            </a:r>
          </a:p>
          <a:p>
            <a:pPr marL="0" indent="0" algn="ctr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35" y="1967301"/>
            <a:ext cx="2652265" cy="3536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12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596" y="560717"/>
            <a:ext cx="11360989" cy="177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 rare cases, a life-threatening allergic reaction (anaphylactic shock) can cause difficulty breathing, tongue swelling, nausea, and unconsciousness. This may require emergency medical attention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Severe reactions may need epinephrine, for example with an Epi-Pen.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16" y="2827037"/>
            <a:ext cx="6536810" cy="3289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Stings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8938"/>
            <a:ext cx="3567683" cy="50014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37826" y="1856575"/>
            <a:ext cx="68234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a bee stings she dies.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48" y="2656794"/>
            <a:ext cx="4471837" cy="2870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4865298" y="5693434"/>
            <a:ext cx="6996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Bees sting when threatened, stepped on, pinched, hive opened, sudden movements, etc.. </a:t>
            </a:r>
          </a:p>
          <a:p>
            <a:r>
              <a:rPr lang="en-US" dirty="0" smtClean="0"/>
              <a:t>We use smoke to calm them opening the hive.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Equipment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Honey was once harvested from feral hives</a:t>
            </a:r>
          </a:p>
          <a:p>
            <a:pPr lvl="1"/>
            <a:r>
              <a:rPr lang="en-US" dirty="0" smtClean="0"/>
              <a:t>Bees used to be kept in Skeps</a:t>
            </a:r>
          </a:p>
          <a:p>
            <a:pPr lvl="1"/>
            <a:r>
              <a:rPr lang="en-US" dirty="0" smtClean="0"/>
              <a:t>Bees were kept in logs or gums.</a:t>
            </a:r>
          </a:p>
          <a:p>
            <a:pPr lvl="2"/>
            <a:r>
              <a:rPr lang="en-US" dirty="0" smtClean="0"/>
              <a:t>Fact: it is illegal to keep bee if not of moveable comb.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1" y="3910013"/>
            <a:ext cx="2548026" cy="2860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28" y="3910013"/>
            <a:ext cx="4196242" cy="2798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3" y="2596550"/>
            <a:ext cx="3735369" cy="40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0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Wh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y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Kee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Bees?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take up beekeeping as a Hobby for many reasons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smtClean="0"/>
              <a:t>Honey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Environmentally </a:t>
            </a:r>
            <a:r>
              <a:rPr lang="en-US" dirty="0"/>
              <a:t>aware and want to help, </a:t>
            </a:r>
            <a:endParaRPr lang="en-US" dirty="0" smtClean="0"/>
          </a:p>
          <a:p>
            <a:r>
              <a:rPr lang="en-US" dirty="0" smtClean="0"/>
              <a:t>pollination </a:t>
            </a:r>
            <a:r>
              <a:rPr lang="en-US" dirty="0"/>
              <a:t>of crops, </a:t>
            </a:r>
            <a:endParaRPr lang="en-US" dirty="0" smtClean="0"/>
          </a:p>
          <a:p>
            <a:r>
              <a:rPr lang="en-US" dirty="0" smtClean="0"/>
              <a:t>want </a:t>
            </a:r>
            <a:r>
              <a:rPr lang="en-US" dirty="0"/>
              <a:t>a </a:t>
            </a:r>
            <a:r>
              <a:rPr lang="en-US" dirty="0" smtClean="0"/>
              <a:t>hobby and </a:t>
            </a:r>
            <a:r>
              <a:rPr lang="en-US" dirty="0"/>
              <a:t>get outdoors, </a:t>
            </a:r>
            <a:endParaRPr lang="en-US" dirty="0" smtClean="0"/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be </a:t>
            </a:r>
            <a:r>
              <a:rPr lang="en-US" dirty="0"/>
              <a:t>a bit more self reliant (honey, wax, </a:t>
            </a:r>
            <a:r>
              <a:rPr lang="en-US" dirty="0" err="1" smtClean="0"/>
              <a:t>propolis</a:t>
            </a:r>
            <a:r>
              <a:rPr lang="en-US" dirty="0" smtClean="0"/>
              <a:t>, mead,) </a:t>
            </a:r>
          </a:p>
          <a:p>
            <a:r>
              <a:rPr lang="en-US" dirty="0" smtClean="0"/>
              <a:t>make money (honey, wax, pollen, pollination, bees)?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63" y="2614026"/>
            <a:ext cx="2454687" cy="3286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3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19" y="572159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To get started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4" y="2499399"/>
            <a:ext cx="4229729" cy="3168214"/>
          </a:xfrm>
        </p:spPr>
      </p:pic>
      <p:sp>
        <p:nvSpPr>
          <p:cNvPr id="6" name="TextBox 5"/>
          <p:cNvSpPr txBox="1"/>
          <p:nvPr/>
        </p:nvSpPr>
        <p:spPr>
          <a:xfrm>
            <a:off x="648419" y="2234242"/>
            <a:ext cx="41478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Expect $300-400.00, equipment and bees starting from scratch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Some equipment like tools are not purchased often, some can last a lifetime.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can be less expensive if you buy unassembled/ unpainted equipment.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can be more if you buy assembled and painted equipment.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65121" cy="4351338"/>
          </a:xfrm>
        </p:spPr>
        <p:txBody>
          <a:bodyPr/>
          <a:lstStyle/>
          <a:p>
            <a:r>
              <a:rPr lang="en-US" dirty="0" smtClean="0"/>
              <a:t>Beyond the hive there are basic tools and clothing.</a:t>
            </a:r>
          </a:p>
          <a:p>
            <a:r>
              <a:rPr lang="en-US" dirty="0" smtClean="0"/>
              <a:t>Veil/ Suit, Smoker, hive tool and gloves are essential.</a:t>
            </a:r>
          </a:p>
          <a:p>
            <a:r>
              <a:rPr lang="en-US" dirty="0" smtClean="0"/>
              <a:t>There will be other tools you will want to acquire. Those will be covered in the equipment course.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Equipment</a:t>
            </a:r>
            <a:endParaRPr lang="en-US" u="sng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12" y="1940943"/>
            <a:ext cx="3532158" cy="47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Of course you need the Bees: Acquiring Bees</a:t>
            </a:r>
            <a:endParaRPr lang="en-US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Garamond" panose="02020404030301010803" pitchFamily="18" charset="0"/>
              </a:rPr>
              <a:t>There are three methods for acquiring bees:</a:t>
            </a:r>
          </a:p>
          <a:p>
            <a:pPr lvl="1"/>
            <a:r>
              <a:rPr lang="en-US" sz="4000" dirty="0" smtClean="0">
                <a:solidFill>
                  <a:srgbClr val="FFC000"/>
                </a:solidFill>
                <a:latin typeface="Garamond" panose="02020404030301010803" pitchFamily="18" charset="0"/>
              </a:rPr>
              <a:t>Packages</a:t>
            </a:r>
          </a:p>
          <a:p>
            <a:pPr lvl="1"/>
            <a:r>
              <a:rPr lang="en-US" sz="4000" dirty="0" err="1" smtClean="0">
                <a:solidFill>
                  <a:srgbClr val="FFC000"/>
                </a:solidFill>
                <a:latin typeface="Garamond" panose="02020404030301010803" pitchFamily="18" charset="0"/>
              </a:rPr>
              <a:t>Nuc</a:t>
            </a:r>
            <a:r>
              <a:rPr lang="en-US" sz="4000" dirty="0" smtClean="0">
                <a:solidFill>
                  <a:srgbClr val="FFC000"/>
                </a:solidFill>
                <a:latin typeface="Garamond" panose="02020404030301010803" pitchFamily="18" charset="0"/>
              </a:rPr>
              <a:t> (</a:t>
            </a:r>
            <a:r>
              <a:rPr lang="en-US" sz="4000" dirty="0" err="1" smtClean="0">
                <a:solidFill>
                  <a:srgbClr val="FFC000"/>
                </a:solidFill>
                <a:latin typeface="Garamond" panose="02020404030301010803" pitchFamily="18" charset="0"/>
              </a:rPr>
              <a:t>nucleous</a:t>
            </a:r>
            <a:r>
              <a:rPr lang="en-US" sz="4000" dirty="0" smtClean="0">
                <a:solidFill>
                  <a:srgbClr val="FFC000"/>
                </a:solidFill>
                <a:latin typeface="Garamond" panose="02020404030301010803" pitchFamily="18" charset="0"/>
              </a:rPr>
              <a:t> hive)</a:t>
            </a:r>
          </a:p>
          <a:p>
            <a:pPr lvl="1"/>
            <a:r>
              <a:rPr lang="en-US" sz="4000" dirty="0" smtClean="0">
                <a:solidFill>
                  <a:srgbClr val="FFC000"/>
                </a:solidFill>
                <a:latin typeface="Garamond" panose="02020404030301010803" pitchFamily="18" charset="0"/>
              </a:rPr>
              <a:t>Swarms (natural or artificial/ splits)</a:t>
            </a:r>
            <a:endParaRPr lang="en-US" sz="40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Of course you need the Bees: Acquiring Bees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12" y="2199878"/>
            <a:ext cx="4714192" cy="427154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4501551" cy="865817"/>
          </a:xfrm>
        </p:spPr>
        <p:txBody>
          <a:bodyPr/>
          <a:lstStyle/>
          <a:p>
            <a:r>
              <a:rPr lang="en-US" dirty="0" smtClean="0"/>
              <a:t>Anatomy of a “Package of Bees”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07" y="2136176"/>
            <a:ext cx="5637293" cy="3117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8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06" y="1691829"/>
            <a:ext cx="6547449" cy="4890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5660" y="301925"/>
            <a:ext cx="10593238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 Day!!</a:t>
            </a:r>
            <a:endParaRPr lang="en-US" sz="80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1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Of course you need the Bees: Acquiring Bees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1" y="1825625"/>
            <a:ext cx="5510842" cy="814059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Nuc</a:t>
            </a:r>
            <a:r>
              <a:rPr lang="en-US" dirty="0" smtClean="0"/>
              <a:t> (</a:t>
            </a:r>
            <a:r>
              <a:rPr lang="en-US" dirty="0" err="1" smtClean="0"/>
              <a:t>nucleous</a:t>
            </a:r>
            <a:r>
              <a:rPr lang="en-US" dirty="0" smtClean="0"/>
              <a:t> hive)</a:t>
            </a:r>
          </a:p>
          <a:p>
            <a:pPr lvl="1"/>
            <a:r>
              <a:rPr lang="en-US" dirty="0" smtClean="0"/>
              <a:t>Five frames of bees and working queen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1" y="2639684"/>
            <a:ext cx="2970341" cy="4029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11" y="3295291"/>
            <a:ext cx="6808374" cy="2946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6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Of course you need the Bees: Acquiring Bees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1" y="1825625"/>
            <a:ext cx="5510842" cy="814059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Swarms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19" y="1825625"/>
            <a:ext cx="4100693" cy="4936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89" y="3327784"/>
            <a:ext cx="4754880" cy="3169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1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 Bee Anatomy 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9" y="1690688"/>
            <a:ext cx="6642339" cy="5066928"/>
          </a:xfrm>
        </p:spPr>
      </p:pic>
    </p:spTree>
    <p:extLst>
      <p:ext uri="{BB962C8B-B14F-4D97-AF65-F5344CB8AC3E}">
        <p14:creationId xmlns:p14="http://schemas.microsoft.com/office/powerpoint/2010/main" val="38465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Bee Sexes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Queen</a:t>
            </a:r>
          </a:p>
          <a:p>
            <a:r>
              <a:rPr lang="en-US" sz="4400" dirty="0" smtClean="0"/>
              <a:t>Worker</a:t>
            </a:r>
          </a:p>
          <a:p>
            <a:r>
              <a:rPr lang="en-US" sz="4400" dirty="0" smtClean="0"/>
              <a:t>Drone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41" y="2407039"/>
            <a:ext cx="7220309" cy="39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Bee Sexes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Drone (Male)</a:t>
            </a:r>
          </a:p>
          <a:p>
            <a:pPr lvl="1"/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87" y="1825625"/>
            <a:ext cx="4980317" cy="4853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ight Arrow 3"/>
          <p:cNvSpPr/>
          <p:nvPr/>
        </p:nvSpPr>
        <p:spPr>
          <a:xfrm rot="9769867">
            <a:off x="7470475" y="2199736"/>
            <a:ext cx="1733910" cy="4054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major hive products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Honey</a:t>
            </a:r>
          </a:p>
          <a:p>
            <a:pPr algn="ctr"/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Wax</a:t>
            </a:r>
          </a:p>
          <a:p>
            <a:pPr algn="ctr"/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Pollen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Bee Sexes	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Drone Bee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Males</a:t>
            </a:r>
          </a:p>
          <a:p>
            <a:r>
              <a:rPr lang="en-US" sz="4400" dirty="0" smtClean="0"/>
              <a:t>Does not </a:t>
            </a:r>
            <a:r>
              <a:rPr lang="en-US" sz="4000" dirty="0" smtClean="0"/>
              <a:t>collect (nectar, water, pollen, etc.), nor does any hive duties.</a:t>
            </a:r>
          </a:p>
          <a:p>
            <a:r>
              <a:rPr lang="en-US" sz="4000" dirty="0" smtClean="0"/>
              <a:t>Can not Protect the hive (no stinger)</a:t>
            </a:r>
          </a:p>
          <a:p>
            <a:r>
              <a:rPr lang="en-US" sz="4000" dirty="0" smtClean="0"/>
              <a:t>Only eats and </a:t>
            </a:r>
            <a:r>
              <a:rPr lang="en-US" sz="4000" dirty="0" err="1" smtClean="0"/>
              <a:t>flys</a:t>
            </a:r>
            <a:r>
              <a:rPr lang="en-US" sz="4000" dirty="0" smtClean="0"/>
              <a:t> to congregation areas to mate with a virgin queen then dies.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pPr lvl="1"/>
            <a:endParaRPr lang="en-US" sz="40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892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Bee Sexes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Worker(female) </a:t>
            </a:r>
            <a:endParaRPr lang="en-US" sz="4000" dirty="0" smtClean="0"/>
          </a:p>
          <a:p>
            <a:pPr lvl="1"/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79" y="1975150"/>
            <a:ext cx="4980317" cy="4853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Left Arrow 3"/>
          <p:cNvSpPr/>
          <p:nvPr/>
        </p:nvSpPr>
        <p:spPr>
          <a:xfrm rot="20455757">
            <a:off x="8686800" y="3286664"/>
            <a:ext cx="1820174" cy="345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0455757">
            <a:off x="9987836" y="4134515"/>
            <a:ext cx="1457581" cy="345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800000">
            <a:off x="6498803" y="6233189"/>
            <a:ext cx="865342" cy="345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7715015">
            <a:off x="5907636" y="5719924"/>
            <a:ext cx="863466" cy="345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9115668">
            <a:off x="8224140" y="5834631"/>
            <a:ext cx="1521891" cy="345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9637328">
            <a:off x="8573034" y="2515072"/>
            <a:ext cx="1139702" cy="345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Bee Sexes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Worker Bee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4000" dirty="0" smtClean="0"/>
              <a:t>Does all the work</a:t>
            </a:r>
          </a:p>
          <a:p>
            <a:pPr lvl="1"/>
            <a:r>
              <a:rPr lang="en-US" sz="4000" dirty="0" smtClean="0"/>
              <a:t>Collects nectar, pollen, and water, feeds brood, makes wax, builds comb, makes </a:t>
            </a:r>
            <a:r>
              <a:rPr lang="en-US" sz="4000" dirty="0" err="1" smtClean="0"/>
              <a:t>propolis</a:t>
            </a:r>
            <a:r>
              <a:rPr lang="en-US" sz="4000" dirty="0" smtClean="0"/>
              <a:t>, makes honey, controls temperature of hive, clears the hive of debris and dead bees, feeds the queen, carries her waste out of the hive, protects the hive and more</a:t>
            </a:r>
          </a:p>
          <a:p>
            <a:pPr lvl="1"/>
            <a:r>
              <a:rPr lang="en-US" sz="4000" dirty="0" smtClean="0"/>
              <a:t>They are, tireless, relentless, </a:t>
            </a:r>
            <a:r>
              <a:rPr lang="en-US" sz="4000" dirty="0" err="1" smtClean="0"/>
              <a:t>ceasless</a:t>
            </a:r>
            <a:r>
              <a:rPr lang="en-US" sz="4000" dirty="0" smtClean="0"/>
              <a:t>, selfless, fearless. </a:t>
            </a:r>
          </a:p>
          <a:p>
            <a:pPr lvl="2"/>
            <a:r>
              <a:rPr lang="en-US" sz="3600" dirty="0" smtClean="0"/>
              <a:t>They “die with their reigns on”- L.L. </a:t>
            </a:r>
            <a:r>
              <a:rPr lang="en-US" sz="3600" dirty="0" err="1" smtClean="0"/>
              <a:t>Langstroth</a:t>
            </a:r>
            <a:endParaRPr lang="en-US" sz="3600" dirty="0" smtClean="0"/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84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Bee Sexes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Queen</a:t>
            </a:r>
          </a:p>
          <a:p>
            <a:pPr marL="457200" lvl="1" indent="0">
              <a:buNone/>
            </a:pP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51" y="2094121"/>
            <a:ext cx="7772400" cy="4371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Left Arrow 4"/>
          <p:cNvSpPr/>
          <p:nvPr/>
        </p:nvSpPr>
        <p:spPr>
          <a:xfrm rot="2392402">
            <a:off x="6297282" y="4623759"/>
            <a:ext cx="1552755" cy="3131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Bee Sexes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			Queen Bee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4000" dirty="0" smtClean="0"/>
              <a:t>The life/ mother of the hive.</a:t>
            </a:r>
          </a:p>
          <a:p>
            <a:pPr lvl="1"/>
            <a:r>
              <a:rPr lang="en-US" sz="4000" dirty="0" smtClean="0"/>
              <a:t>Emits </a:t>
            </a:r>
            <a:r>
              <a:rPr lang="en-US" sz="4000" dirty="0" err="1" smtClean="0"/>
              <a:t>Pheremone</a:t>
            </a:r>
            <a:r>
              <a:rPr lang="en-US" sz="4000" dirty="0"/>
              <a:t>:</a:t>
            </a:r>
            <a:r>
              <a:rPr lang="en-US" sz="4000" dirty="0" smtClean="0"/>
              <a:t> keeps hive “queenright”</a:t>
            </a:r>
          </a:p>
          <a:p>
            <a:pPr lvl="1"/>
            <a:r>
              <a:rPr lang="en-US" sz="4000" dirty="0" smtClean="0"/>
              <a:t>Determines characteristics of a hive.</a:t>
            </a:r>
            <a:endParaRPr lang="en-US" sz="3600" dirty="0"/>
          </a:p>
          <a:p>
            <a:pPr lvl="1"/>
            <a:r>
              <a:rPr lang="en-US" sz="3600" dirty="0" smtClean="0"/>
              <a:t>Only one in each colony (few exceptions)</a:t>
            </a:r>
          </a:p>
          <a:p>
            <a:pPr lvl="1"/>
            <a:r>
              <a:rPr lang="en-US" sz="3600" dirty="0" smtClean="0"/>
              <a:t>She mates with several drones on nuptial flight and never leaves the hive again unless there’s a swarm.</a:t>
            </a:r>
          </a:p>
          <a:p>
            <a:pPr lvl="1"/>
            <a:r>
              <a:rPr lang="en-US" sz="3600" dirty="0" smtClean="0"/>
              <a:t>Viable 2-3 years</a:t>
            </a:r>
          </a:p>
          <a:p>
            <a:pPr lvl="1"/>
            <a:r>
              <a:rPr lang="en-US" sz="3600" dirty="0" smtClean="0"/>
              <a:t>Decides if egg will become drone or worker bee.</a:t>
            </a:r>
          </a:p>
          <a:p>
            <a:pPr marL="457200" lvl="1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3367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Bee Development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8" y="2048399"/>
            <a:ext cx="9112371" cy="4589122"/>
          </a:xfrm>
        </p:spPr>
      </p:pic>
    </p:spTree>
    <p:extLst>
      <p:ext uri="{BB962C8B-B14F-4D97-AF65-F5344CB8AC3E}">
        <p14:creationId xmlns:p14="http://schemas.microsoft.com/office/powerpoint/2010/main" val="16987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Bee Development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" y="2238848"/>
            <a:ext cx="11623726" cy="3583982"/>
          </a:xfrm>
        </p:spPr>
      </p:pic>
    </p:spTree>
    <p:extLst>
      <p:ext uri="{BB962C8B-B14F-4D97-AF65-F5344CB8AC3E}">
        <p14:creationId xmlns:p14="http://schemas.microsoft.com/office/powerpoint/2010/main" val="19860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Bee Development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13" y="1928297"/>
            <a:ext cx="8070576" cy="2488427"/>
          </a:xfrm>
        </p:spPr>
      </p:pic>
      <p:sp>
        <p:nvSpPr>
          <p:cNvPr id="5" name="TextBox 4"/>
          <p:cNvSpPr txBox="1"/>
          <p:nvPr/>
        </p:nvSpPr>
        <p:spPr>
          <a:xfrm>
            <a:off x="2961737" y="4619739"/>
            <a:ext cx="59953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Why is this information good to know</a:t>
            </a:r>
            <a:r>
              <a:rPr lang="en-US" b="1" dirty="0" smtClean="0">
                <a:latin typeface="Garamond" panose="02020404030301010803" pitchFamily="18" charset="0"/>
              </a:rPr>
              <a:t>?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Garamond" panose="02020404030301010803" pitchFamily="18" charset="0"/>
              </a:rPr>
              <a:t>We can gauge when the queen was last there.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Garamond" panose="02020404030301010803" pitchFamily="18" charset="0"/>
              </a:rPr>
              <a:t>Queen present or not (drone brood only?)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dirty="0">
                <a:latin typeface="Garamond" panose="02020404030301010803" pitchFamily="18" charset="0"/>
              </a:rPr>
              <a:t>When we might need to add frames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Garamond" panose="02020404030301010803" pitchFamily="18" charset="0"/>
              </a:rPr>
              <a:t>When brood will emerge for quickly boosting weak hive.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054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310" y="106333"/>
            <a:ext cx="10515600" cy="1325563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Bee Development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89" y="1431896"/>
            <a:ext cx="6693252" cy="53381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196196" y="1975449"/>
            <a:ext cx="3367180" cy="3278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196196" y="5285117"/>
            <a:ext cx="3459195" cy="3278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96196" y="4715774"/>
            <a:ext cx="5960855" cy="3278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7416" y="2360126"/>
            <a:ext cx="276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Worker Brood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8083" y="4270075"/>
            <a:ext cx="290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Queen Cell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8083" y="5684808"/>
            <a:ext cx="290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Drone Brood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Breeds of Bees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Like any other livestock there are different breeds of bee.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3" y="2412970"/>
            <a:ext cx="4412131" cy="29725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095934" y="5603563"/>
            <a:ext cx="4709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Garamond" panose="02020404030301010803" pitchFamily="18" charset="0"/>
              </a:rPr>
              <a:t>German Black Bee</a:t>
            </a:r>
          </a:p>
          <a:p>
            <a:pPr algn="ctr"/>
            <a:r>
              <a:rPr lang="en-US" sz="2400" b="1" u="sng" dirty="0" smtClean="0">
                <a:latin typeface="Garamond" panose="02020404030301010803" pitchFamily="18" charset="0"/>
              </a:rPr>
              <a:t>(European Dark Bee)</a:t>
            </a:r>
          </a:p>
          <a:p>
            <a:pPr algn="ctr"/>
            <a:r>
              <a:rPr lang="en-US" sz="2400" b="1" u="sng" dirty="0" err="1" smtClean="0">
                <a:latin typeface="Garamond" panose="02020404030301010803" pitchFamily="18" charset="0"/>
              </a:rPr>
              <a:t>Apis</a:t>
            </a:r>
            <a:r>
              <a:rPr lang="en-US" sz="2400" b="1" u="sng" dirty="0" smtClean="0">
                <a:latin typeface="Garamond" panose="02020404030301010803" pitchFamily="18" charset="0"/>
              </a:rPr>
              <a:t> </a:t>
            </a:r>
            <a:r>
              <a:rPr lang="en-US" sz="2400" b="1" u="sng" dirty="0" err="1">
                <a:latin typeface="Garamond" panose="02020404030301010803" pitchFamily="18" charset="0"/>
              </a:rPr>
              <a:t>m</a:t>
            </a:r>
            <a:r>
              <a:rPr lang="en-US" sz="2400" b="1" u="sng" dirty="0" err="1" smtClean="0">
                <a:latin typeface="Garamond" panose="02020404030301010803" pitchFamily="18" charset="0"/>
              </a:rPr>
              <a:t>elifra</a:t>
            </a:r>
            <a:r>
              <a:rPr lang="en-US" sz="2400" b="1" u="sng" dirty="0" smtClean="0">
                <a:latin typeface="Garamond" panose="02020404030301010803" pitchFamily="18" charset="0"/>
              </a:rPr>
              <a:t> </a:t>
            </a:r>
            <a:r>
              <a:rPr lang="en-US" sz="2400" b="1" u="sng" dirty="0" err="1" smtClean="0">
                <a:latin typeface="Garamond" panose="02020404030301010803" pitchFamily="18" charset="0"/>
              </a:rPr>
              <a:t>melifera</a:t>
            </a:r>
            <a:endParaRPr lang="en-US" sz="2400" b="1" u="sng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577" y="2412970"/>
            <a:ext cx="6150634" cy="41550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Breed brought to America by </a:t>
            </a:r>
            <a:r>
              <a:rPr lang="en-US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colonist</a:t>
            </a:r>
          </a:p>
          <a:p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significant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winter hardiness </a:t>
            </a:r>
            <a:endParaRPr lang="en-US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low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tendency to swarm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strong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drive to collect pollen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high longevity of the worker bees and queen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excellent flight strength even in cold weather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possibly hardiness against </a:t>
            </a:r>
            <a:r>
              <a:rPr lang="en-US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Varroa</a:t>
            </a:r>
            <a:endParaRPr lang="en-US" sz="2400" baseline="30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endParaRPr lang="en-US" sz="2400" baseline="30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Have been known to be defensive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Excitable on the frame</a:t>
            </a:r>
          </a:p>
        </p:txBody>
      </p:sp>
    </p:spTree>
    <p:extLst>
      <p:ext uri="{BB962C8B-B14F-4D97-AF65-F5344CB8AC3E}">
        <p14:creationId xmlns:p14="http://schemas.microsoft.com/office/powerpoint/2010/main" val="40622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Honey: </a:t>
            </a: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is made not collected.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950789" cy="4351338"/>
          </a:xfrm>
        </p:spPr>
        <p:txBody>
          <a:bodyPr>
            <a:normAutofit/>
          </a:bodyPr>
          <a:lstStyle/>
          <a:p>
            <a:r>
              <a:rPr lang="en-US" dirty="0"/>
              <a:t>Honey gets its start as flower nectar, which is collected by bees, naturally broken down into simple sugars and stored in honeycombs.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unique design of the honeycomb, coupled with constant fanning by the bees’ wings, causes evaporation to take place, creating the thick, sweet liquid we know as honey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28" y="1892001"/>
            <a:ext cx="4500172" cy="4500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0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Breeds of Bees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Like any other livestock there are different breeds of bee.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39" y="2257282"/>
            <a:ext cx="3488024" cy="3488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890186" y="5687934"/>
            <a:ext cx="470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Garamond" panose="02020404030301010803" pitchFamily="18" charset="0"/>
              </a:rPr>
              <a:t>Italian Bee</a:t>
            </a:r>
          </a:p>
          <a:p>
            <a:pPr algn="ctr"/>
            <a:r>
              <a:rPr lang="en-US" sz="2400" b="1" u="sng" dirty="0" err="1" smtClean="0">
                <a:latin typeface="Garamond" panose="02020404030301010803" pitchFamily="18" charset="0"/>
              </a:rPr>
              <a:t>Apis</a:t>
            </a:r>
            <a:r>
              <a:rPr lang="en-US" sz="2400" b="1" u="sng" dirty="0" smtClean="0">
                <a:latin typeface="Garamond" panose="02020404030301010803" pitchFamily="18" charset="0"/>
              </a:rPr>
              <a:t> </a:t>
            </a:r>
            <a:r>
              <a:rPr lang="en-US" sz="2400" b="1" u="sng" dirty="0" err="1" smtClean="0">
                <a:latin typeface="Garamond" panose="02020404030301010803" pitchFamily="18" charset="0"/>
              </a:rPr>
              <a:t>mellifera</a:t>
            </a:r>
            <a:r>
              <a:rPr lang="en-US" sz="2400" b="1" u="sng" dirty="0" smtClean="0">
                <a:latin typeface="Garamond" panose="02020404030301010803" pitchFamily="18" charset="0"/>
              </a:rPr>
              <a:t> </a:t>
            </a:r>
            <a:r>
              <a:rPr lang="en-US" sz="2400" b="1" u="sng" dirty="0" err="1" smtClean="0">
                <a:latin typeface="Garamond" panose="02020404030301010803" pitchFamily="18" charset="0"/>
              </a:rPr>
              <a:t>ligustica</a:t>
            </a:r>
            <a:endParaRPr lang="en-US" sz="2400" b="1" u="sng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6902" y="2263070"/>
            <a:ext cx="6150634" cy="433965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Breed brought to America </a:t>
            </a:r>
            <a:r>
              <a:rPr lang="en-US" sz="28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cica</a:t>
            </a:r>
            <a:r>
              <a:rPr lang="en-US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1859 and favored bee breed in America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shows strong disposition to breeding and very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prolific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cleanliness/excellent housekeeper (which some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excellent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foragers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superb comb builder </a:t>
            </a:r>
            <a:endParaRPr lang="en-US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shows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lower swarming tendency than </a:t>
            </a:r>
            <a:endParaRPr lang="en-US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industry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gentleness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 willingness to enter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supers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high consumption of stores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more prone to drifting and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robbing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Breeds of Bees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Like any other livestock there are different breeds of bee.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09" y="2319582"/>
            <a:ext cx="3739854" cy="3233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890186" y="5687934"/>
            <a:ext cx="470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Garamond" panose="02020404030301010803" pitchFamily="18" charset="0"/>
              </a:rPr>
              <a:t>Carnolian</a:t>
            </a:r>
            <a:r>
              <a:rPr lang="en-US" sz="2400" b="1" u="sng" dirty="0" smtClean="0">
                <a:latin typeface="Garamond" panose="02020404030301010803" pitchFamily="18" charset="0"/>
              </a:rPr>
              <a:t> Bee</a:t>
            </a:r>
          </a:p>
          <a:p>
            <a:pPr algn="ctr"/>
            <a:r>
              <a:rPr lang="en-US" sz="2400" b="1" u="sng" dirty="0" err="1" smtClean="0">
                <a:latin typeface="Garamond" panose="02020404030301010803" pitchFamily="18" charset="0"/>
              </a:rPr>
              <a:t>Apis</a:t>
            </a:r>
            <a:r>
              <a:rPr lang="en-US" sz="2400" b="1" u="sng" dirty="0" smtClean="0">
                <a:latin typeface="Garamond" panose="02020404030301010803" pitchFamily="18" charset="0"/>
              </a:rPr>
              <a:t> </a:t>
            </a:r>
            <a:r>
              <a:rPr lang="en-US" sz="2400" b="1" u="sng" dirty="0" err="1" smtClean="0">
                <a:latin typeface="Garamond" panose="02020404030301010803" pitchFamily="18" charset="0"/>
              </a:rPr>
              <a:t>mellifera</a:t>
            </a:r>
            <a:r>
              <a:rPr lang="en-US" sz="2400" b="1" u="sng" dirty="0" smtClean="0">
                <a:latin typeface="Garamond" panose="02020404030301010803" pitchFamily="18" charset="0"/>
              </a:rPr>
              <a:t> </a:t>
            </a:r>
            <a:r>
              <a:rPr lang="en-US" sz="2400" b="1" u="sng" dirty="0" err="1" smtClean="0">
                <a:latin typeface="Garamond" panose="02020404030301010803" pitchFamily="18" charset="0"/>
              </a:rPr>
              <a:t>carnica</a:t>
            </a:r>
            <a:endParaRPr lang="en-US" sz="2400" b="1" u="sng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2445" y="2284153"/>
            <a:ext cx="6081318" cy="4493538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Another widely spread and favored bee breed in America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Considered to be gentle and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non-aggressive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Less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drifting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Not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as prone to rob honey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Able to overwinter in smaller numbers of winter bees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Honey stores are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conserved and winters well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Builds up brood fast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More prone to swarming if overcrowded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Low ability to thrive in hot summer weather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Strength of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broodnest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more dependent on availability of pollen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Unless marked the dark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queen is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difficult to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find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Breeds of Bees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Like any other livestock there are different breeds of bee.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5" y="2415397"/>
            <a:ext cx="4706401" cy="313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734910" y="5654306"/>
            <a:ext cx="47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Garamond" panose="02020404030301010803" pitchFamily="18" charset="0"/>
              </a:rPr>
              <a:t>Russian Honey Bee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2445" y="2284153"/>
            <a:ext cx="6081318" cy="3785652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originate in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Primorsky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Krai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region of Russia. This strain of bee was imported into the United States in 1997 by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USAD’s Honeybee Breeding,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Gentetics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&amp; Physiology Laboratory in Baton Rouge, LA. (Grand Terry Island)</a:t>
            </a:r>
          </a:p>
          <a:p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have an innate resistance to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varroa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mite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have been shown to resist infection by tracheal mites</a:t>
            </a:r>
            <a:endParaRPr lang="en-US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Buy from members of RHBBA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Breeds of Bees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Like any other livestock there are different breeds of bee.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5623" y="2792802"/>
            <a:ext cx="4453552" cy="3340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572664" y="3207180"/>
            <a:ext cx="6081318" cy="3046988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Most </a:t>
            </a:r>
            <a:r>
              <a:rPr lang="en-US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commomly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bees today are a mix, mutts, a Italian/ Carniolan hybrid.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Expectations?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most likely will not have surplus honey your first year.</a:t>
            </a:r>
          </a:p>
          <a:p>
            <a:r>
              <a:rPr lang="en-US" dirty="0" smtClean="0"/>
              <a:t>You can not “set it and forget it” (March-November is season)</a:t>
            </a:r>
          </a:p>
          <a:p>
            <a:pPr lvl="1"/>
            <a:r>
              <a:rPr lang="en-US" dirty="0" smtClean="0"/>
              <a:t>“We don’t have bees, we ‘keep’ bees”- strong hives prevent a lot, pests, and disease, must treat for </a:t>
            </a:r>
            <a:r>
              <a:rPr lang="en-US" dirty="0" err="1" smtClean="0"/>
              <a:t>varroa</a:t>
            </a:r>
            <a:r>
              <a:rPr lang="en-US" dirty="0" smtClean="0"/>
              <a:t> mites.</a:t>
            </a:r>
          </a:p>
          <a:p>
            <a:r>
              <a:rPr lang="en-US" dirty="0" smtClean="0"/>
              <a:t>You will not find the queen every hive inspection.</a:t>
            </a:r>
          </a:p>
          <a:p>
            <a:r>
              <a:rPr lang="en-US" dirty="0" smtClean="0"/>
              <a:t>You will make mistakes, but the bees are forgiving.</a:t>
            </a:r>
          </a:p>
          <a:p>
            <a:r>
              <a:rPr lang="en-US" dirty="0" smtClean="0"/>
              <a:t>You will be fascinated. </a:t>
            </a:r>
          </a:p>
          <a:p>
            <a:r>
              <a:rPr lang="en-US" dirty="0" smtClean="0"/>
              <a:t>It will be rewarding.</a:t>
            </a:r>
          </a:p>
          <a:p>
            <a:r>
              <a:rPr lang="en-US" dirty="0" smtClean="0"/>
              <a:t>You will become an entomologist, a botanist, chemist, biologist, gardener, carpenter, photographer, meteorologist, of sorts and more.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2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Honey: </a:t>
            </a: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is made not collected.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3319732" cy="37125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color and flavor of honey varies from hive to hive based on the type of flower nectar collected by the bees. </a:t>
            </a:r>
            <a:endParaRPr lang="en-US" dirty="0" smtClean="0"/>
          </a:p>
          <a:p>
            <a:r>
              <a:rPr lang="en-US" dirty="0" smtClean="0"/>
              <a:t>It takes 12 workers to make a teaspoon of honey.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81" y="1759700"/>
            <a:ext cx="6592019" cy="4944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7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wax made?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Worker bees, which live only around 35 days in the summer, develop special wax-producing glands on their </a:t>
            </a:r>
            <a:r>
              <a:rPr lang="en-US" dirty="0" smtClean="0"/>
              <a:t>abdomens (segments 4-7) </a:t>
            </a:r>
          </a:p>
          <a:p>
            <a:r>
              <a:rPr lang="en-US" dirty="0" smtClean="0"/>
              <a:t>They are </a:t>
            </a:r>
            <a:r>
              <a:rPr lang="en-US" dirty="0"/>
              <a:t>most efficient at wax production during the 10th through the 16th days of their lives.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about day 18 until the end of its life, a bee's wax glands steadily decline. </a:t>
            </a:r>
            <a:endParaRPr lang="en-US" dirty="0" smtClean="0"/>
          </a:p>
          <a:p>
            <a:r>
              <a:rPr lang="en-US" dirty="0" smtClean="0"/>
              <a:t>Bees </a:t>
            </a:r>
            <a:r>
              <a:rPr lang="en-US" dirty="0"/>
              <a:t>consume honey </a:t>
            </a:r>
            <a:r>
              <a:rPr lang="en-US" dirty="0" smtClean="0"/>
              <a:t>causing </a:t>
            </a:r>
            <a:r>
              <a:rPr lang="en-US" dirty="0"/>
              <a:t>the special wax-producing glands to covert the sugar into wax which is extruded through small pores.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wax appears as small </a:t>
            </a:r>
            <a:r>
              <a:rPr lang="en-US" dirty="0" smtClean="0"/>
              <a:t>clear flakes </a:t>
            </a:r>
            <a:r>
              <a:rPr lang="en-US" dirty="0"/>
              <a:t>on the bees' abdomen. </a:t>
            </a:r>
            <a:r>
              <a:rPr lang="en-US" dirty="0" smtClean="0"/>
              <a:t>The bees chew the </a:t>
            </a:r>
            <a:r>
              <a:rPr lang="en-US" dirty="0"/>
              <a:t>wax to help soften </a:t>
            </a:r>
            <a:r>
              <a:rPr lang="en-US" dirty="0" smtClean="0"/>
              <a:t>it causing it to change color and shape it into comb and honey </a:t>
            </a:r>
            <a:r>
              <a:rPr lang="en-US" dirty="0" err="1" smtClean="0"/>
              <a:t>cappings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wax made?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40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requires 6-8 </a:t>
            </a:r>
            <a:r>
              <a:rPr lang="en-US" dirty="0"/>
              <a:t>pounds of </a:t>
            </a:r>
            <a:r>
              <a:rPr lang="en-US" dirty="0" smtClean="0"/>
              <a:t>consumed honey </a:t>
            </a:r>
            <a:r>
              <a:rPr lang="en-US" dirty="0"/>
              <a:t>to produce </a:t>
            </a:r>
            <a:r>
              <a:rPr lang="en-US" dirty="0" smtClean="0"/>
              <a:t>1 </a:t>
            </a:r>
            <a:r>
              <a:rPr lang="en-US" dirty="0"/>
              <a:t>pound of </a:t>
            </a:r>
            <a:r>
              <a:rPr lang="en-US" dirty="0" smtClean="0"/>
              <a:t>wax.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80" y="2760767"/>
            <a:ext cx="5872193" cy="3907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7021902" y="2458528"/>
            <a:ext cx="4977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Uses include:</a:t>
            </a:r>
          </a:p>
          <a:p>
            <a:r>
              <a:rPr lang="en-US" dirty="0" smtClean="0"/>
              <a:t>Candles, comb foundation, crayons, waterproofing, coating thread, lubricate furniture joints, grafting wax for plants, furniture polish, preventing rust on tools, cheese waxing, lip balms, soaps, slaves and cosmetics,  and many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Pollen?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510177" cy="4739077"/>
          </a:xfrm>
        </p:spPr>
        <p:txBody>
          <a:bodyPr>
            <a:normAutofit/>
          </a:bodyPr>
          <a:lstStyle/>
          <a:p>
            <a:r>
              <a:rPr lang="en-US" dirty="0" smtClean="0"/>
              <a:t>Collected from plants, pollen sticks to the hairs covering the bee’s body and as the bee grooms herself packs it into it pollen sacs on its legs.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13" y="2062519"/>
            <a:ext cx="5838619" cy="389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ight Arrow 4"/>
          <p:cNvSpPr/>
          <p:nvPr/>
        </p:nvSpPr>
        <p:spPr>
          <a:xfrm rot="20540105">
            <a:off x="5451894" y="4313208"/>
            <a:ext cx="1949570" cy="310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Pollen?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510177" cy="4739077"/>
          </a:xfrm>
        </p:spPr>
        <p:txBody>
          <a:bodyPr>
            <a:normAutofit/>
          </a:bodyPr>
          <a:lstStyle/>
          <a:p>
            <a:r>
              <a:rPr lang="en-US" dirty="0" smtClean="0"/>
              <a:t>Collected from plants, pollen sticks to the hairs covering the bee’s body and as the be grooms itself packs it into it pollen sacs on its legs.</a:t>
            </a:r>
          </a:p>
          <a:p>
            <a:r>
              <a:rPr lang="en-US" dirty="0" smtClean="0"/>
              <a:t>It is the essential protein bees need to feed brood, high in protein and other nutrients.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77" y="1825624"/>
            <a:ext cx="5838619" cy="4383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695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1769</Words>
  <Application>Microsoft Office PowerPoint</Application>
  <PresentationFormat>Widescreen</PresentationFormat>
  <Paragraphs>236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Bookman Old Style</vt:lpstr>
      <vt:lpstr>Calibri</vt:lpstr>
      <vt:lpstr>Calibri Light</vt:lpstr>
      <vt:lpstr>Garamond</vt:lpstr>
      <vt:lpstr>Wingdings</vt:lpstr>
      <vt:lpstr>Office Theme</vt:lpstr>
      <vt:lpstr>Introduction to Beekeeping</vt:lpstr>
      <vt:lpstr>Why Keep Bees?</vt:lpstr>
      <vt:lpstr>Three major hive products</vt:lpstr>
      <vt:lpstr>Honey: It is made not collected.</vt:lpstr>
      <vt:lpstr>Honey: It is made not collected.</vt:lpstr>
      <vt:lpstr>How is wax made?</vt:lpstr>
      <vt:lpstr>How is wax made?</vt:lpstr>
      <vt:lpstr>Pollen?</vt:lpstr>
      <vt:lpstr>Pollen?</vt:lpstr>
      <vt:lpstr>Pollen?</vt:lpstr>
      <vt:lpstr>Pollen?</vt:lpstr>
      <vt:lpstr>Where can I keep Bees?</vt:lpstr>
      <vt:lpstr>Where can I keep Bees?</vt:lpstr>
      <vt:lpstr>Where can I keep Bees?</vt:lpstr>
      <vt:lpstr>What do you think is one of the biggest questions asked of Beekeepers?</vt:lpstr>
      <vt:lpstr> What is the normal reaction to a bee sting? </vt:lpstr>
      <vt:lpstr>PowerPoint Presentation</vt:lpstr>
      <vt:lpstr>Understanding Stings</vt:lpstr>
      <vt:lpstr>Equipment</vt:lpstr>
      <vt:lpstr>Cost To get started</vt:lpstr>
      <vt:lpstr>Equipment</vt:lpstr>
      <vt:lpstr>Of course you need the Bees: Acquiring Bees</vt:lpstr>
      <vt:lpstr>Of course you need the Bees: Acquiring Bees</vt:lpstr>
      <vt:lpstr>PowerPoint Presentation</vt:lpstr>
      <vt:lpstr>Of course you need the Bees: Acquiring Bees</vt:lpstr>
      <vt:lpstr>Of course you need the Bees: Acquiring Bees</vt:lpstr>
      <vt:lpstr>Honey Bee Anatomy </vt:lpstr>
      <vt:lpstr>Bee Sexes</vt:lpstr>
      <vt:lpstr>Bee Sexes</vt:lpstr>
      <vt:lpstr>Bee Sexes   Drone Bee</vt:lpstr>
      <vt:lpstr>Bee Sexes</vt:lpstr>
      <vt:lpstr>Bee Sexes   Worker Bee</vt:lpstr>
      <vt:lpstr>Bee Sexes</vt:lpstr>
      <vt:lpstr>Bee Sexes    Queen Bee</vt:lpstr>
      <vt:lpstr>Bee Development</vt:lpstr>
      <vt:lpstr>Bee Development</vt:lpstr>
      <vt:lpstr>Bee Development</vt:lpstr>
      <vt:lpstr>Bee Development</vt:lpstr>
      <vt:lpstr>Breeds of Bees</vt:lpstr>
      <vt:lpstr>Breeds of Bees</vt:lpstr>
      <vt:lpstr>Breeds of Bees</vt:lpstr>
      <vt:lpstr>Breeds of Bees</vt:lpstr>
      <vt:lpstr>Breeds of Bees</vt:lpstr>
      <vt:lpstr>What are your Expectations?</vt:lpstr>
    </vt:vector>
  </TitlesOfParts>
  <Company>Pitney Bowes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Beekeeping</dc:title>
  <dc:creator>John W Henry</dc:creator>
  <cp:lastModifiedBy>John W Henry</cp:lastModifiedBy>
  <cp:revision>94</cp:revision>
  <dcterms:created xsi:type="dcterms:W3CDTF">2016-09-02T11:07:22Z</dcterms:created>
  <dcterms:modified xsi:type="dcterms:W3CDTF">2017-06-24T11:11:57Z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